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3"/>
  </p:notesMasterIdLst>
  <p:sldIdLst>
    <p:sldId id="284" r:id="rId7"/>
    <p:sldId id="258" r:id="rId8"/>
    <p:sldId id="260" r:id="rId9"/>
    <p:sldId id="261" r:id="rId10"/>
    <p:sldId id="262" r:id="rId11"/>
    <p:sldId id="263" r:id="rId12"/>
    <p:sldId id="265" r:id="rId13"/>
    <p:sldId id="266" r:id="rId14"/>
    <p:sldId id="267" r:id="rId15"/>
    <p:sldId id="268" r:id="rId16"/>
    <p:sldId id="269" r:id="rId17"/>
    <p:sldId id="270" r:id="rId18"/>
    <p:sldId id="271" r:id="rId19"/>
    <p:sldId id="272" r:id="rId20"/>
    <p:sldId id="273" r:id="rId21"/>
    <p:sldId id="274" r:id="rId22"/>
    <p:sldId id="286" r:id="rId23"/>
    <p:sldId id="276" r:id="rId24"/>
    <p:sldId id="277" r:id="rId25"/>
    <p:sldId id="278" r:id="rId26"/>
    <p:sldId id="279" r:id="rId27"/>
    <p:sldId id="280" r:id="rId28"/>
    <p:sldId id="281" r:id="rId29"/>
    <p:sldId id="282" r:id="rId30"/>
    <p:sldId id="283" r:id="rId31"/>
    <p:sldId id="28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0104" autoAdjust="0"/>
    <p:restoredTop sz="86915" autoAdjust="0"/>
  </p:normalViewPr>
  <p:slideViewPr>
    <p:cSldViewPr snapToGrid="0" showGuides="1">
      <p:cViewPr>
        <p:scale>
          <a:sx n="45" d="100"/>
          <a:sy n="45" d="100"/>
        </p:scale>
        <p:origin x="-136" y="-284"/>
      </p:cViewPr>
      <p:guideLst>
        <p:guide orient="horz" pos="2160"/>
        <p:guide orient="horz" pos="139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26/01/2015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Basic</a:t>
            </a:r>
            <a:r>
              <a:rPr lang="en-GB" baseline="0" dirty="0" smtClean="0"/>
              <a:t> component of VLO: legal right to harvest and payment of fees </a:t>
            </a:r>
            <a:r>
              <a:rPr lang="en-GB" baseline="0" smtClean="0"/>
              <a:t>and taxes</a:t>
            </a:r>
            <a:endParaRPr lang="en-GB"/>
          </a:p>
        </p:txBody>
      </p:sp>
      <p:sp>
        <p:nvSpPr>
          <p:cNvPr id="4" name="Slide Number Placehold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3883267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1434439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47546BD2-6E17-4728-BF89-E9EFCB342554}" type="slidenum">
              <a:rPr lang="en-GB" smtClean="0">
                <a:latin typeface="Arial" charset="0"/>
                <a:ea typeface="ヒラギノ角ゴ Pro W3" charset="-128"/>
              </a:rPr>
              <a:pPr/>
              <a:t>14</a:t>
            </a:fld>
            <a:endParaRPr lang="en-GB" smtClean="0">
              <a:latin typeface="Arial" charset="0"/>
              <a:ea typeface="ヒラギノ角ゴ Pro W3" charset="-128"/>
            </a:endParaRPr>
          </a:p>
        </p:txBody>
      </p:sp>
      <p:sp>
        <p:nvSpPr>
          <p:cNvPr id="19459" name="Rectangle 2"/>
          <p:cNvSpPr>
            <a:spLocks noGrp="1" noRot="1" noChangeAspect="1" noChangeArrowheads="1" noTextEdit="1"/>
          </p:cNvSpPr>
          <p:nvPr>
            <p:ph type="sldImg"/>
          </p:nvPr>
        </p:nvSpPr>
        <p:spPr>
          <a:xfrm>
            <a:off x="109538" y="741363"/>
            <a:ext cx="6578600" cy="3702050"/>
          </a:xfrm>
          <a:ln/>
        </p:spPr>
      </p:sp>
      <p:sp>
        <p:nvSpPr>
          <p:cNvPr id="19460" name="Rectangle 3"/>
          <p:cNvSpPr>
            <a:spLocks noGrp="1" noChangeArrowheads="1"/>
          </p:cNvSpPr>
          <p:nvPr>
            <p:ph type="body" idx="1"/>
          </p:nvPr>
        </p:nvSpPr>
        <p:spPr>
          <a:noFill/>
          <a:ln/>
        </p:spPr>
        <p:txBody>
          <a:bodyPr/>
          <a:lstStyle/>
          <a:p>
            <a:pPr eaLnBrk="1" hangingPunct="1"/>
            <a:r>
              <a:rPr lang="en-GB" sz="1600" dirty="0" smtClean="0"/>
              <a:t>Organisation</a:t>
            </a:r>
            <a:r>
              <a:rPr lang="en-GB" sz="1600" baseline="0" dirty="0" smtClean="0"/>
              <a:t>s who run legality verification schemes will have to verify compliance with legal requirements in the forest. They also have to develop and verify chain of custody (</a:t>
            </a:r>
            <a:r>
              <a:rPr lang="en-GB" sz="1600" baseline="0" dirty="0" err="1" smtClean="0"/>
              <a:t>CoC</a:t>
            </a:r>
            <a:r>
              <a:rPr lang="en-GB" sz="1600" baseline="0" dirty="0" smtClean="0"/>
              <a:t>) system to cover timber movement from forest company to the point of sale (see also </a:t>
            </a:r>
            <a:r>
              <a:rPr lang="en-GB" sz="1600" baseline="0" dirty="0" err="1" smtClean="0"/>
              <a:t>CoC</a:t>
            </a:r>
            <a:r>
              <a:rPr lang="en-GB" sz="1600" baseline="0" dirty="0" smtClean="0"/>
              <a:t> slides on slides 18-23 of this PPT)</a:t>
            </a:r>
          </a:p>
          <a:p>
            <a:pPr eaLnBrk="1" hangingPunct="1"/>
            <a:r>
              <a:rPr lang="en-GB" sz="1600" baseline="0" dirty="0" err="1" smtClean="0"/>
              <a:t>CoC</a:t>
            </a:r>
            <a:r>
              <a:rPr lang="en-GB" sz="1600" baseline="0" dirty="0" smtClean="0"/>
              <a:t>: Process of controlling wood or fibre from a certified/legally verified forest through different stages in the supply chain to end products. </a:t>
            </a:r>
          </a:p>
          <a:p>
            <a:pPr eaLnBrk="1" hangingPunct="1"/>
            <a:endParaRPr lang="en-GB" sz="1600" dirty="0" smtClean="0"/>
          </a:p>
          <a:p>
            <a:pPr eaLnBrk="1" hangingPunct="1"/>
            <a:r>
              <a:rPr lang="en-GB" sz="1600" dirty="0" smtClean="0"/>
              <a:t>Other materials include timber of unknown origin, illegal timber or conflict timber</a:t>
            </a:r>
          </a:p>
        </p:txBody>
      </p:sp>
    </p:spTree>
    <p:extLst>
      <p:ext uri="{BB962C8B-B14F-4D97-AF65-F5344CB8AC3E}">
        <p14:creationId xmlns:p14="http://schemas.microsoft.com/office/powerpoint/2010/main" val="1720530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en-GB" dirty="0" smtClean="0"/>
              <a:t>No common approach </a:t>
            </a:r>
            <a:endParaRPr lang="en-GB"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15</a:t>
            </a:fld>
            <a:endParaRPr lang="en-GB"/>
          </a:p>
        </p:txBody>
      </p:sp>
    </p:spTree>
    <p:extLst>
      <p:ext uri="{BB962C8B-B14F-4D97-AF65-F5344CB8AC3E}">
        <p14:creationId xmlns:p14="http://schemas.microsoft.com/office/powerpoint/2010/main" val="2258795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16</a:t>
            </a:fld>
            <a:endParaRPr lang="en-GB"/>
          </a:p>
        </p:txBody>
      </p:sp>
    </p:spTree>
    <p:extLst>
      <p:ext uri="{BB962C8B-B14F-4D97-AF65-F5344CB8AC3E}">
        <p14:creationId xmlns:p14="http://schemas.microsoft.com/office/powerpoint/2010/main" val="2846583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18</a:t>
            </a:fld>
            <a:endParaRPr lang="en-GB"/>
          </a:p>
        </p:txBody>
      </p:sp>
    </p:spTree>
    <p:extLst>
      <p:ext uri="{BB962C8B-B14F-4D97-AF65-F5344CB8AC3E}">
        <p14:creationId xmlns:p14="http://schemas.microsoft.com/office/powerpoint/2010/main" val="405849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19</a:t>
            </a:fld>
            <a:endParaRPr lang="en-GB"/>
          </a:p>
        </p:txBody>
      </p:sp>
    </p:spTree>
    <p:extLst>
      <p:ext uri="{BB962C8B-B14F-4D97-AF65-F5344CB8AC3E}">
        <p14:creationId xmlns:p14="http://schemas.microsoft.com/office/powerpoint/2010/main" val="2962438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en-GB" sz="1200" i="1" dirty="0" smtClean="0"/>
              <a:t>Bureau </a:t>
            </a:r>
            <a:r>
              <a:rPr lang="en-GB" sz="1200" i="1" dirty="0" err="1" smtClean="0"/>
              <a:t>Veritas</a:t>
            </a:r>
            <a:r>
              <a:rPr lang="en-GB" dirty="0" smtClean="0"/>
              <a:t>: This is essentially a second party audit and there is no guarantee that the assessors have the required skills or experience to carry out the check on its suppliers and therefore that verified legal compliance (VLC) is ensured.</a:t>
            </a:r>
            <a:endParaRPr lang="en-GB"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20</a:t>
            </a:fld>
            <a:endParaRPr lang="en-GB"/>
          </a:p>
        </p:txBody>
      </p:sp>
    </p:spTree>
    <p:extLst>
      <p:ext uri="{BB962C8B-B14F-4D97-AF65-F5344CB8AC3E}">
        <p14:creationId xmlns:p14="http://schemas.microsoft.com/office/powerpoint/2010/main" val="578692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21</a:t>
            </a:fld>
            <a:endParaRPr lang="en-GB"/>
          </a:p>
        </p:txBody>
      </p:sp>
    </p:spTree>
    <p:extLst>
      <p:ext uri="{BB962C8B-B14F-4D97-AF65-F5344CB8AC3E}">
        <p14:creationId xmlns:p14="http://schemas.microsoft.com/office/powerpoint/2010/main" val="3701434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22</a:t>
            </a:fld>
            <a:endParaRPr lang="en-GB"/>
          </a:p>
        </p:txBody>
      </p:sp>
    </p:spTree>
    <p:extLst>
      <p:ext uri="{BB962C8B-B14F-4D97-AF65-F5344CB8AC3E}">
        <p14:creationId xmlns:p14="http://schemas.microsoft.com/office/powerpoint/2010/main" val="50524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Majority of legality verification schemes use conventional</a:t>
            </a:r>
            <a:r>
              <a:rPr lang="de-DE" i="0" baseline="0" dirty="0" smtClean="0"/>
              <a:t> approach (paper-based) except Certisource which uses DNA approach. In addition, Certisource </a:t>
            </a:r>
            <a:r>
              <a:rPr lang="en-GB" i="0" baseline="0" noProof="0" dirty="0" smtClean="0"/>
              <a:t>also</a:t>
            </a:r>
            <a:r>
              <a:rPr lang="de-DE" i="0" baseline="0" dirty="0" smtClean="0"/>
              <a:t> requires that each batch of timber is audited, meaning that certificates</a:t>
            </a:r>
            <a:r>
              <a:rPr lang="en-GB" i="0" baseline="0" dirty="0" smtClean="0"/>
              <a:t> are specific to a batch of logs of a single species. This is different to other major verification schemes in which certificates last for certain years and include products scope (i.e. can include different products of different species)</a:t>
            </a:r>
          </a:p>
        </p:txBody>
      </p:sp>
      <p:sp>
        <p:nvSpPr>
          <p:cNvPr id="4" name="Foliennummernplatzhalter 3"/>
          <p:cNvSpPr>
            <a:spLocks noGrp="1"/>
          </p:cNvSpPr>
          <p:nvPr>
            <p:ph type="sldNum" sz="quarter" idx="10"/>
          </p:nvPr>
        </p:nvSpPr>
        <p:spPr/>
        <p:txBody>
          <a:bodyPr/>
          <a:lstStyle/>
          <a:p>
            <a:fld id="{CCCBD52F-95FF-43A3-B975-909E50C13C92}" type="slidenum">
              <a:rPr lang="en-GB" smtClean="0"/>
              <a:t>23</a:t>
            </a:fld>
            <a:endParaRPr lang="en-GB"/>
          </a:p>
        </p:txBody>
      </p:sp>
    </p:spTree>
    <p:extLst>
      <p:ext uri="{BB962C8B-B14F-4D97-AF65-F5344CB8AC3E}">
        <p14:creationId xmlns:p14="http://schemas.microsoft.com/office/powerpoint/2010/main" val="3176849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en-GB" dirty="0" smtClean="0"/>
              <a:t>ISO Guide</a:t>
            </a:r>
            <a:r>
              <a:rPr lang="en-GB" baseline="0" dirty="0" smtClean="0"/>
              <a:t> 65: General requirements for bodies operating product certification systems </a:t>
            </a:r>
          </a:p>
          <a:p>
            <a:r>
              <a:rPr lang="en-GB" baseline="0" dirty="0" smtClean="0"/>
              <a:t>ISO/ 17021:  Requirements for bodies providing audit and certification of management systems</a:t>
            </a:r>
          </a:p>
          <a:p>
            <a:endParaRPr lang="en-GB" baseline="0" dirty="0" smtClean="0"/>
          </a:p>
          <a:p>
            <a:r>
              <a:rPr lang="en-GB" baseline="0" dirty="0" err="1" smtClean="0"/>
              <a:t>Certisource</a:t>
            </a:r>
            <a:r>
              <a:rPr lang="en-GB" baseline="0" dirty="0" smtClean="0"/>
              <a:t> is not a certification body, it develops the legality standards and requirements. However, it does require certification body to be accredited against ISO Guide 65 so have the same requirements as other certification bodies running legality verification system. However, Global Forestry Services is a consultancy company which does not require compliance with ISO Guide 65. </a:t>
            </a:r>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24</a:t>
            </a:fld>
            <a:endParaRPr lang="en-GB"/>
          </a:p>
        </p:txBody>
      </p:sp>
    </p:spTree>
    <p:extLst>
      <p:ext uri="{BB962C8B-B14F-4D97-AF65-F5344CB8AC3E}">
        <p14:creationId xmlns:p14="http://schemas.microsoft.com/office/powerpoint/2010/main" val="864834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25</a:t>
            </a:fld>
            <a:endParaRPr lang="en-GB"/>
          </a:p>
        </p:txBody>
      </p:sp>
    </p:spTree>
    <p:extLst>
      <p:ext uri="{BB962C8B-B14F-4D97-AF65-F5344CB8AC3E}">
        <p14:creationId xmlns:p14="http://schemas.microsoft.com/office/powerpoint/2010/main" val="431333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err="1" smtClean="0"/>
              <a:t>Please</a:t>
            </a:r>
            <a:r>
              <a:rPr lang="de-DE" i="1" dirty="0" smtClean="0"/>
              <a:t> </a:t>
            </a:r>
            <a:r>
              <a:rPr lang="de-DE" i="1" dirty="0" err="1" smtClean="0"/>
              <a:t>leave</a:t>
            </a:r>
            <a:r>
              <a:rPr lang="de-DE" i="1" dirty="0" smtClean="0"/>
              <a:t> </a:t>
            </a:r>
            <a:r>
              <a:rPr lang="de-DE" i="1" dirty="0" err="1" smtClean="0"/>
              <a:t>this</a:t>
            </a:r>
            <a:r>
              <a:rPr lang="de-DE" i="1" dirty="0" smtClean="0"/>
              <a:t> </a:t>
            </a:r>
            <a:r>
              <a:rPr lang="de-DE" i="1" dirty="0" err="1" smtClean="0"/>
              <a:t>slide</a:t>
            </a:r>
            <a:r>
              <a:rPr lang="de-DE" i="1" dirty="0" smtClean="0"/>
              <a:t>.</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26</a:t>
            </a:fld>
            <a:endParaRPr lang="en-GB"/>
          </a:p>
        </p:txBody>
      </p:sp>
    </p:spTree>
    <p:extLst>
      <p:ext uri="{BB962C8B-B14F-4D97-AF65-F5344CB8AC3E}">
        <p14:creationId xmlns:p14="http://schemas.microsoft.com/office/powerpoint/2010/main" val="2100278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Other materials include</a:t>
            </a:r>
            <a:r>
              <a:rPr lang="en-GB" baseline="0" dirty="0" smtClean="0"/>
              <a:t> timber of unknown origin, illegal timber or conflict timber</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4</a:t>
            </a:fld>
            <a:endParaRPr lang="en-GB" dirty="0"/>
          </a:p>
        </p:txBody>
      </p:sp>
    </p:spTree>
    <p:extLst>
      <p:ext uri="{BB962C8B-B14F-4D97-AF65-F5344CB8AC3E}">
        <p14:creationId xmlns:p14="http://schemas.microsoft.com/office/powerpoint/2010/main" val="321271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Third</a:t>
            </a:r>
            <a:r>
              <a:rPr lang="en-GB" i="0" baseline="0" dirty="0" smtClean="0"/>
              <a:t> bullet point: in many countries the gap between current management practice and sustainable forest management is so wide that it will be very difficult for forest managers to achieve sustainable forest management. So in order to help them achieve SFM gradually, legality is usually addressed as the first step towards SFM.</a:t>
            </a:r>
            <a:endParaRPr lang="en-GB" i="0" dirty="0" smtClean="0"/>
          </a:p>
        </p:txBody>
      </p:sp>
      <p:sp>
        <p:nvSpPr>
          <p:cNvPr id="4" name="Slide Number Placeholder 3"/>
          <p:cNvSpPr>
            <a:spLocks noGrp="1"/>
          </p:cNvSpPr>
          <p:nvPr>
            <p:ph type="sldNum" sz="quarter" idx="10"/>
          </p:nvPr>
        </p:nvSpPr>
        <p:spPr/>
        <p:txBody>
          <a:bodyPr/>
          <a:lstStyle/>
          <a:p>
            <a:fld id="{CCCBD52F-95FF-43A3-B975-909E50C13C92}" type="slidenum">
              <a:rPr lang="en-GB" smtClean="0"/>
              <a:t>5</a:t>
            </a:fld>
            <a:endParaRPr lang="en-GB" dirty="0"/>
          </a:p>
        </p:txBody>
      </p:sp>
    </p:spTree>
    <p:extLst>
      <p:ext uri="{BB962C8B-B14F-4D97-AF65-F5344CB8AC3E}">
        <p14:creationId xmlns:p14="http://schemas.microsoft.com/office/powerpoint/2010/main" val="2726085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no internationally agreed definition of legality, but there is increasing agreement</a:t>
            </a:r>
            <a:r>
              <a:rPr lang="en-GB" baseline="0" dirty="0" smtClean="0"/>
              <a:t> on the key elements (an example is EU TR and FLEGT VPA).</a:t>
            </a:r>
          </a:p>
          <a:p>
            <a:r>
              <a:rPr lang="en-GB" baseline="0" dirty="0" smtClean="0"/>
              <a:t>Many organisations made efforts to define legality, e.g. TFT, WWF, TRAFFIC</a:t>
            </a:r>
          </a:p>
          <a:p>
            <a:r>
              <a:rPr lang="en-GB" baseline="0" dirty="0" smtClean="0"/>
              <a:t>Previously legality meant legal origin. However, through field/on the ground experience, the definition has been refined to mean a subset of laws and regulations. So definition of legality is not just legal right to harvest/ownership, but also meant compliance with forestry, environment legislation. Nowadays, legality usually refer to legal compliance. </a:t>
            </a:r>
            <a:endParaRPr lang="en-GB" dirty="0"/>
          </a:p>
        </p:txBody>
      </p:sp>
      <p:sp>
        <p:nvSpPr>
          <p:cNvPr id="4" name="Slide Number Placeholder 3"/>
          <p:cNvSpPr>
            <a:spLocks noGrp="1"/>
          </p:cNvSpPr>
          <p:nvPr>
            <p:ph type="sldNum" sz="quarter" idx="10"/>
          </p:nvPr>
        </p:nvSpPr>
        <p:spPr/>
        <p:txBody>
          <a:bodyPr/>
          <a:lstStyle/>
          <a:p>
            <a:fld id="{774A6259-5375-4EC7-B518-9A95AC37C582}" type="slidenum">
              <a:rPr lang="zh-TW" altLang="en-US" smtClean="0"/>
              <a:t>6</a:t>
            </a:fld>
            <a:endParaRPr lang="zh-TW" altLang="en-US"/>
          </a:p>
        </p:txBody>
      </p:sp>
    </p:spTree>
    <p:extLst>
      <p:ext uri="{BB962C8B-B14F-4D97-AF65-F5344CB8AC3E}">
        <p14:creationId xmlns:p14="http://schemas.microsoft.com/office/powerpoint/2010/main" val="285065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2675035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may have heard about the two terms: verification and certification. What are the differences between these two terms? The key difference is accreditation. In verification, the organisations which carry out audits are not accredited. In certification, the organisations which carry out audits have to be accredited. </a:t>
            </a:r>
          </a:p>
          <a:p>
            <a:endParaRPr lang="en-GB" baseline="0" dirty="0" smtClean="0"/>
          </a:p>
        </p:txBody>
      </p:sp>
      <p:sp>
        <p:nvSpPr>
          <p:cNvPr id="4" name="Slide Number Placeholder 3"/>
          <p:cNvSpPr>
            <a:spLocks noGrp="1"/>
          </p:cNvSpPr>
          <p:nvPr>
            <p:ph type="sldNum" sz="quarter" idx="10"/>
          </p:nvPr>
        </p:nvSpPr>
        <p:spPr/>
        <p:txBody>
          <a:bodyPr/>
          <a:lstStyle/>
          <a:p>
            <a:fld id="{774A6259-5375-4EC7-B518-9A95AC37C582}" type="slidenum">
              <a:rPr lang="zh-TW" altLang="en-US" smtClean="0"/>
              <a:t>9</a:t>
            </a:fld>
            <a:endParaRPr lang="zh-TW" altLang="en-US"/>
          </a:p>
        </p:txBody>
      </p:sp>
    </p:spTree>
    <p:extLst>
      <p:ext uri="{BB962C8B-B14F-4D97-AF65-F5344CB8AC3E}">
        <p14:creationId xmlns:p14="http://schemas.microsoft.com/office/powerpoint/2010/main" val="3885010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10</a:t>
            </a:fld>
            <a:endParaRPr lang="en-GB"/>
          </a:p>
        </p:txBody>
      </p:sp>
    </p:spTree>
    <p:extLst>
      <p:ext uri="{BB962C8B-B14F-4D97-AF65-F5344CB8AC3E}">
        <p14:creationId xmlns:p14="http://schemas.microsoft.com/office/powerpoint/2010/main" val="4151174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20853937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965205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59285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4372132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816950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747348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172099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332286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6772420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2223977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501973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1988627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544781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927677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66127273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19647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26/01/2015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26/01/2015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26/01/2015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26/01/2015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26/01/2015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26/01/2015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8869658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26/01/2015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26/01/2015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19052287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26/01/2015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52463148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3707" y="931592"/>
            <a:ext cx="10515600" cy="1325563"/>
          </a:xfrm>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Proforest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17012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53886"/>
            <a:ext cx="8229600" cy="1143000"/>
          </a:xfrm>
        </p:spPr>
        <p:txBody>
          <a:bodyPr/>
          <a:lstStyle/>
          <a:p>
            <a:r>
              <a:rPr lang="en-GB" dirty="0" smtClean="0">
                <a:solidFill>
                  <a:srgbClr val="006600"/>
                </a:solidFill>
              </a:rPr>
              <a:t>Legality verification schemes (1/2)</a:t>
            </a:r>
            <a:endParaRPr lang="en-GB" dirty="0">
              <a:solidFill>
                <a:srgbClr val="006600"/>
              </a:solidFill>
            </a:endParaRPr>
          </a:p>
        </p:txBody>
      </p:sp>
      <p:sp>
        <p:nvSpPr>
          <p:cNvPr id="3" name="Content Placeholder 2"/>
          <p:cNvSpPr>
            <a:spLocks noGrp="1"/>
          </p:cNvSpPr>
          <p:nvPr>
            <p:ph idx="1"/>
          </p:nvPr>
        </p:nvSpPr>
        <p:spPr>
          <a:xfrm>
            <a:off x="359228" y="2206625"/>
            <a:ext cx="11489424" cy="4525963"/>
          </a:xfrm>
        </p:spPr>
        <p:txBody>
          <a:bodyPr>
            <a:normAutofit/>
          </a:bodyPr>
          <a:lstStyle/>
          <a:p>
            <a:r>
              <a:rPr lang="en-GB" sz="2400" dirty="0" smtClean="0"/>
              <a:t>A variety </a:t>
            </a:r>
            <a:r>
              <a:rPr lang="en-GB" sz="2400" dirty="0"/>
              <a:t>of initiatives try to provide information or assurance about legality of source</a:t>
            </a:r>
          </a:p>
          <a:p>
            <a:r>
              <a:rPr lang="en-GB" sz="2400" dirty="0"/>
              <a:t>Forest certification may take years to achieve</a:t>
            </a:r>
          </a:p>
          <a:p>
            <a:r>
              <a:rPr lang="en-GB" sz="2400" dirty="0"/>
              <a:t>Legality is the first essential step in certification</a:t>
            </a:r>
          </a:p>
          <a:p>
            <a:r>
              <a:rPr lang="en-GB" sz="2400" dirty="0"/>
              <a:t>Tool for suppliers to demonstrate that they meet requirements</a:t>
            </a:r>
          </a:p>
          <a:p>
            <a:r>
              <a:rPr lang="en-GB" sz="2400" dirty="0"/>
              <a:t>Growing interest from timber trade, especially as a result of legislation (The EU Timber Regulation, US </a:t>
            </a:r>
            <a:r>
              <a:rPr lang="en-GB" sz="2400" dirty="0" err="1"/>
              <a:t>Lacey</a:t>
            </a:r>
            <a:r>
              <a:rPr lang="en-GB" sz="2400" dirty="0"/>
              <a:t> Act)</a:t>
            </a:r>
          </a:p>
          <a:p>
            <a:r>
              <a:rPr lang="en-GB" sz="2400" dirty="0" smtClean="0"/>
              <a:t>Verification schemes are voluntary </a:t>
            </a:r>
            <a:r>
              <a:rPr lang="en-GB" sz="2400" dirty="0"/>
              <a:t>and </a:t>
            </a:r>
            <a:r>
              <a:rPr lang="en-GB" sz="2400" dirty="0" smtClean="0"/>
              <a:t>apply to company/forest </a:t>
            </a:r>
            <a:r>
              <a:rPr lang="en-GB" sz="2400" dirty="0"/>
              <a:t>m</a:t>
            </a:r>
            <a:r>
              <a:rPr lang="en-GB" sz="2400" dirty="0" smtClean="0"/>
              <a:t>anagement unit level, </a:t>
            </a:r>
            <a:r>
              <a:rPr lang="en-GB" sz="2400" dirty="0"/>
              <a:t>c</a:t>
            </a:r>
            <a:r>
              <a:rPr lang="en-GB" sz="2400" dirty="0" smtClean="0"/>
              <a:t>ompared </a:t>
            </a:r>
            <a:r>
              <a:rPr lang="en-GB" sz="2400" dirty="0"/>
              <a:t>to </a:t>
            </a:r>
            <a:r>
              <a:rPr lang="en-GB" sz="2400" dirty="0" smtClean="0"/>
              <a:t>a VPA </a:t>
            </a:r>
            <a:r>
              <a:rPr lang="en-GB" sz="2400" dirty="0"/>
              <a:t>which is mandatory and applies to the whole </a:t>
            </a:r>
            <a:r>
              <a:rPr lang="en-GB" sz="2400" dirty="0" smtClean="0"/>
              <a:t>sector</a:t>
            </a:r>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10</a:t>
            </a:fld>
            <a:endParaRPr lang="zh-TW" altLang="en-US"/>
          </a:p>
        </p:txBody>
      </p:sp>
    </p:spTree>
    <p:extLst>
      <p:ext uri="{BB962C8B-B14F-4D97-AF65-F5344CB8AC3E}">
        <p14:creationId xmlns:p14="http://schemas.microsoft.com/office/powerpoint/2010/main" val="557728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871" y="1160096"/>
            <a:ext cx="8229600" cy="1143000"/>
          </a:xfrm>
        </p:spPr>
        <p:txBody>
          <a:bodyPr/>
          <a:lstStyle/>
          <a:p>
            <a:r>
              <a:rPr lang="en-GB" dirty="0" smtClean="0">
                <a:solidFill>
                  <a:srgbClr val="006600"/>
                </a:solidFill>
              </a:rPr>
              <a:t>Legality verification schemes (2/2)</a:t>
            </a:r>
            <a:endParaRPr lang="en-GB" dirty="0">
              <a:solidFill>
                <a:srgbClr val="006600"/>
              </a:solidFill>
            </a:endParaRPr>
          </a:p>
        </p:txBody>
      </p:sp>
      <p:sp>
        <p:nvSpPr>
          <p:cNvPr id="3" name="Content Placeholder 2"/>
          <p:cNvSpPr>
            <a:spLocks noGrp="1"/>
          </p:cNvSpPr>
          <p:nvPr>
            <p:ph idx="1"/>
          </p:nvPr>
        </p:nvSpPr>
        <p:spPr>
          <a:xfrm>
            <a:off x="359870" y="2206625"/>
            <a:ext cx="8745581" cy="4525963"/>
          </a:xfrm>
        </p:spPr>
        <p:txBody>
          <a:bodyPr/>
          <a:lstStyle/>
          <a:p>
            <a:pPr marL="358775" indent="-358775"/>
            <a:r>
              <a:rPr lang="en-GB" dirty="0"/>
              <a:t>Assurance of legal origin or legal compliance</a:t>
            </a:r>
          </a:p>
          <a:p>
            <a:pPr marL="358775" indent="-358775"/>
            <a:r>
              <a:rPr lang="en-GB" dirty="0"/>
              <a:t>Now offered by some certification bodies, but without an accredited scheme</a:t>
            </a:r>
          </a:p>
          <a:p>
            <a:pPr marL="358775" indent="-358775"/>
            <a:r>
              <a:rPr lang="en-GB" dirty="0"/>
              <a:t>Essential to cover both forest source and supply chain</a:t>
            </a:r>
          </a:p>
          <a:p>
            <a:endParaRPr lang="en-GB" dirty="0"/>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t>11</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9869" y="4407031"/>
            <a:ext cx="10058400" cy="2450969"/>
          </a:xfrm>
          <a:prstGeom prst="rect">
            <a:avLst/>
          </a:prstGeom>
        </p:spPr>
      </p:pic>
    </p:spTree>
    <p:extLst>
      <p:ext uri="{BB962C8B-B14F-4D97-AF65-F5344CB8AC3E}">
        <p14:creationId xmlns:p14="http://schemas.microsoft.com/office/powerpoint/2010/main" val="3238701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9697"/>
            <a:ext cx="8229600" cy="1143000"/>
          </a:xfrm>
        </p:spPr>
        <p:txBody>
          <a:bodyPr>
            <a:normAutofit/>
          </a:bodyPr>
          <a:lstStyle/>
          <a:p>
            <a:r>
              <a:rPr lang="en-GB" dirty="0" smtClean="0">
                <a:solidFill>
                  <a:srgbClr val="006600"/>
                </a:solidFill>
              </a:rPr>
              <a:t>Verification of legal origin and legal compliance</a:t>
            </a:r>
            <a:endParaRPr lang="en-GB" dirty="0">
              <a:solidFill>
                <a:srgbClr val="006600"/>
              </a:solidFill>
            </a:endParaRPr>
          </a:p>
        </p:txBody>
      </p:sp>
      <p:sp>
        <p:nvSpPr>
          <p:cNvPr id="3" name="Content Placeholder 2"/>
          <p:cNvSpPr>
            <a:spLocks noGrp="1"/>
          </p:cNvSpPr>
          <p:nvPr>
            <p:ph idx="1"/>
          </p:nvPr>
        </p:nvSpPr>
        <p:spPr>
          <a:xfrm>
            <a:off x="422350" y="2246995"/>
            <a:ext cx="5760735" cy="4351338"/>
          </a:xfrm>
        </p:spPr>
        <p:txBody>
          <a:bodyPr>
            <a:normAutofit/>
          </a:bodyPr>
          <a:lstStyle/>
          <a:p>
            <a:r>
              <a:rPr lang="en-GB" sz="2600" dirty="0"/>
              <a:t>Verification of </a:t>
            </a:r>
            <a:r>
              <a:rPr lang="en-GB" sz="2600" dirty="0" smtClean="0"/>
              <a:t>legal origin </a:t>
            </a:r>
            <a:r>
              <a:rPr lang="en-GB" sz="2600" dirty="0"/>
              <a:t>(VLO) </a:t>
            </a:r>
          </a:p>
          <a:p>
            <a:pPr lvl="1"/>
            <a:r>
              <a:rPr lang="en-GB" dirty="0" smtClean="0"/>
              <a:t>Legal right to harvest</a:t>
            </a:r>
          </a:p>
          <a:p>
            <a:pPr lvl="1"/>
            <a:r>
              <a:rPr lang="en-GB" dirty="0" smtClean="0"/>
              <a:t>Payment of fees and taxes</a:t>
            </a:r>
          </a:p>
          <a:p>
            <a:r>
              <a:rPr lang="en-GB" sz="2600" dirty="0"/>
              <a:t>Verification of </a:t>
            </a:r>
            <a:r>
              <a:rPr lang="en-GB" sz="2600" dirty="0" smtClean="0"/>
              <a:t>legal compliance </a:t>
            </a:r>
            <a:r>
              <a:rPr lang="en-GB" sz="2600" dirty="0"/>
              <a:t>(VLC) </a:t>
            </a:r>
          </a:p>
          <a:p>
            <a:pPr lvl="1">
              <a:buSzPct val="80000"/>
              <a:buFont typeface="Wingdings" panose="05000000000000000000" pitchFamily="2" charset="2"/>
              <a:buChar char="§"/>
            </a:pPr>
            <a:r>
              <a:rPr lang="en-GB" dirty="0" smtClean="0"/>
              <a:t>Basic component of VLO </a:t>
            </a:r>
          </a:p>
          <a:p>
            <a:pPr lvl="1">
              <a:buSzPct val="80000"/>
              <a:buFont typeface="Wingdings" panose="05000000000000000000" pitchFamily="2" charset="2"/>
              <a:buChar char="§"/>
            </a:pPr>
            <a:r>
              <a:rPr lang="en-GB" dirty="0" smtClean="0"/>
              <a:t>Compliance with all applicable and relevant laws and regulations on forestry, environment, labour, health and safety</a:t>
            </a:r>
            <a:endParaRPr lang="en-GB" dirty="0"/>
          </a:p>
        </p:txBody>
      </p:sp>
      <p:pic>
        <p:nvPicPr>
          <p:cNvPr id="5" name="Picture 2"/>
          <p:cNvPicPr>
            <a:picLocks noChangeAspect="1" noChangeArrowheads="1"/>
          </p:cNvPicPr>
          <p:nvPr/>
        </p:nvPicPr>
        <p:blipFill>
          <a:blip r:embed="rId3" cstate="print"/>
          <a:srcRect/>
          <a:stretch>
            <a:fillRect/>
          </a:stretch>
        </p:blipFill>
        <p:spPr bwMode="auto">
          <a:xfrm>
            <a:off x="6183085" y="2086884"/>
            <a:ext cx="4278086" cy="440860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50D09E1-CAB4-408E-A298-59F1CA6C6FDF}" type="slidenum">
              <a:rPr lang="zh-TW" altLang="en-US" smtClean="0"/>
              <a:t>12</a:t>
            </a:fld>
            <a:endParaRPr lang="zh-TW" altLang="en-US"/>
          </a:p>
        </p:txBody>
      </p:sp>
    </p:spTree>
    <p:extLst>
      <p:ext uri="{BB962C8B-B14F-4D97-AF65-F5344CB8AC3E}">
        <p14:creationId xmlns:p14="http://schemas.microsoft.com/office/powerpoint/2010/main" val="2417028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463296" y="5144982"/>
            <a:ext cx="11472672" cy="1713018"/>
            <a:chOff x="463296" y="5144982"/>
            <a:chExt cx="11472672" cy="1713018"/>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2" y="5144982"/>
              <a:ext cx="1493291" cy="1713018"/>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7331" y="5755811"/>
              <a:ext cx="3137916" cy="795019"/>
            </a:xfrm>
            <a:prstGeom prst="rect">
              <a:avLst/>
            </a:prstGeom>
          </p:spPr>
        </p:pic>
        <p:pic>
          <p:nvPicPr>
            <p:cNvPr id="8" name="Grafik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9622" y="5893916"/>
              <a:ext cx="2380628" cy="483232"/>
            </a:xfrm>
            <a:prstGeom prst="rect">
              <a:avLst/>
            </a:prstGeom>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57359" y="5542212"/>
              <a:ext cx="922977" cy="927668"/>
            </a:xfrm>
            <a:prstGeom prst="rect">
              <a:avLst/>
            </a:prstGeom>
          </p:spPr>
        </p:pic>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3296" y="5683136"/>
              <a:ext cx="2203706" cy="786744"/>
            </a:xfrm>
            <a:prstGeom prst="rect">
              <a:avLst/>
            </a:prstGeom>
          </p:spPr>
        </p:pic>
        <p:sp>
          <p:nvSpPr>
            <p:cNvPr id="11" name="Textfeld 10"/>
            <p:cNvSpPr txBox="1"/>
            <p:nvPr/>
          </p:nvSpPr>
          <p:spPr>
            <a:xfrm>
              <a:off x="6455379" y="6550830"/>
              <a:ext cx="5480589" cy="261610"/>
            </a:xfrm>
            <a:prstGeom prst="rect">
              <a:avLst/>
            </a:prstGeom>
            <a:noFill/>
          </p:spPr>
          <p:txBody>
            <a:bodyPr wrap="square" rtlCol="0">
              <a:spAutoFit/>
            </a:bodyPr>
            <a:lstStyle/>
            <a:p>
              <a:r>
                <a:rPr lang="en-GB" sz="1100" dirty="0" smtClean="0">
                  <a:solidFill>
                    <a:schemeClr val="tx1">
                      <a:lumMod val="50000"/>
                      <a:lumOff val="50000"/>
                    </a:schemeClr>
                  </a:solidFill>
                </a:rPr>
                <a:t>Source: All logos sourced and authorized by the respective organisation/company</a:t>
              </a:r>
              <a:endParaRPr lang="en-GB" sz="1100" dirty="0">
                <a:solidFill>
                  <a:schemeClr val="tx1">
                    <a:lumMod val="50000"/>
                    <a:lumOff val="50000"/>
                  </a:schemeClr>
                </a:solidFill>
              </a:endParaRPr>
            </a:p>
          </p:txBody>
        </p:sp>
      </p:grpSp>
      <p:sp>
        <p:nvSpPr>
          <p:cNvPr id="2" name="Title 1"/>
          <p:cNvSpPr>
            <a:spLocks noGrp="1"/>
          </p:cNvSpPr>
          <p:nvPr>
            <p:ph type="title"/>
          </p:nvPr>
        </p:nvSpPr>
        <p:spPr>
          <a:xfrm>
            <a:off x="320476" y="1170088"/>
            <a:ext cx="8229600" cy="1143000"/>
          </a:xfrm>
        </p:spPr>
        <p:txBody>
          <a:bodyPr>
            <a:normAutofit/>
          </a:bodyPr>
          <a:lstStyle/>
          <a:p>
            <a:r>
              <a:rPr lang="en-GB" dirty="0" smtClean="0">
                <a:solidFill>
                  <a:srgbClr val="006600"/>
                </a:solidFill>
              </a:rPr>
              <a:t>Different legality verification schemes</a:t>
            </a:r>
            <a:endParaRPr lang="en-GB" dirty="0">
              <a:solidFill>
                <a:srgbClr val="006600"/>
              </a:solidFill>
            </a:endParaRPr>
          </a:p>
        </p:txBody>
      </p:sp>
      <p:sp>
        <p:nvSpPr>
          <p:cNvPr id="3" name="Content Placeholder 2"/>
          <p:cNvSpPr>
            <a:spLocks noGrp="1"/>
          </p:cNvSpPr>
          <p:nvPr>
            <p:ph idx="1"/>
          </p:nvPr>
        </p:nvSpPr>
        <p:spPr>
          <a:xfrm>
            <a:off x="320476" y="2206625"/>
            <a:ext cx="11109524" cy="4525963"/>
          </a:xfrm>
        </p:spPr>
        <p:txBody>
          <a:bodyPr>
            <a:normAutofit/>
          </a:bodyPr>
          <a:lstStyle/>
          <a:p>
            <a:r>
              <a:rPr lang="en-GB" dirty="0"/>
              <a:t>Mainly run by certification </a:t>
            </a:r>
            <a:r>
              <a:rPr lang="en-GB" dirty="0" smtClean="0"/>
              <a:t>bodies</a:t>
            </a:r>
            <a:endParaRPr lang="en-GB" dirty="0" smtClean="0">
              <a:solidFill>
                <a:srgbClr val="FF0000"/>
              </a:solidFill>
            </a:endParaRPr>
          </a:p>
          <a:p>
            <a:pPr lvl="1">
              <a:buSzPct val="70000"/>
              <a:buFont typeface="Wingdings" panose="05000000000000000000" pitchFamily="2" charset="2"/>
              <a:buChar char="§"/>
            </a:pPr>
            <a:r>
              <a:rPr lang="en-GB" b="1" dirty="0" smtClean="0">
                <a:solidFill>
                  <a:srgbClr val="006600"/>
                </a:solidFill>
              </a:rPr>
              <a:t>Wood Tracking Programme </a:t>
            </a:r>
            <a:r>
              <a:rPr lang="en-GB" dirty="0" smtClean="0"/>
              <a:t>by GFS</a:t>
            </a:r>
          </a:p>
          <a:p>
            <a:pPr lvl="1">
              <a:buSzPct val="70000"/>
              <a:buFont typeface="Wingdings" panose="05000000000000000000" pitchFamily="2" charset="2"/>
              <a:buChar char="§"/>
            </a:pPr>
            <a:r>
              <a:rPr lang="en-GB" b="1" dirty="0" smtClean="0">
                <a:solidFill>
                  <a:srgbClr val="006600"/>
                </a:solidFill>
              </a:rPr>
              <a:t>Verified Legal Origin </a:t>
            </a:r>
            <a:r>
              <a:rPr lang="en-GB" dirty="0" smtClean="0">
                <a:solidFill>
                  <a:srgbClr val="006600"/>
                </a:solidFill>
              </a:rPr>
              <a:t>and </a:t>
            </a:r>
            <a:r>
              <a:rPr lang="en-GB" b="1" dirty="0" smtClean="0">
                <a:solidFill>
                  <a:srgbClr val="006600"/>
                </a:solidFill>
              </a:rPr>
              <a:t>Verified Legal Compliance </a:t>
            </a:r>
            <a:r>
              <a:rPr lang="en-GB" dirty="0" smtClean="0"/>
              <a:t>by Rainforest Alliance </a:t>
            </a:r>
          </a:p>
          <a:p>
            <a:pPr lvl="1">
              <a:buSzPct val="70000"/>
              <a:buFont typeface="Wingdings" panose="05000000000000000000" pitchFamily="2" charset="2"/>
              <a:buChar char="§"/>
            </a:pPr>
            <a:r>
              <a:rPr lang="en-GB" b="1" dirty="0" err="1" smtClean="0">
                <a:solidFill>
                  <a:srgbClr val="006600"/>
                </a:solidFill>
              </a:rPr>
              <a:t>Origine</a:t>
            </a:r>
            <a:r>
              <a:rPr lang="en-GB" b="1" dirty="0" smtClean="0">
                <a:solidFill>
                  <a:srgbClr val="006600"/>
                </a:solidFill>
              </a:rPr>
              <a:t> et </a:t>
            </a:r>
            <a:r>
              <a:rPr lang="en-GB" b="1" dirty="0" err="1" smtClean="0">
                <a:solidFill>
                  <a:srgbClr val="006600"/>
                </a:solidFill>
              </a:rPr>
              <a:t>Légalité</a:t>
            </a:r>
            <a:r>
              <a:rPr lang="en-GB" b="1" dirty="0" smtClean="0">
                <a:solidFill>
                  <a:srgbClr val="006600"/>
                </a:solidFill>
              </a:rPr>
              <a:t> du Bois </a:t>
            </a:r>
            <a:r>
              <a:rPr lang="en-GB" dirty="0" smtClean="0"/>
              <a:t>(origin and legality of wood) by Bureau </a:t>
            </a:r>
            <a:r>
              <a:rPr lang="en-GB" dirty="0" err="1" smtClean="0"/>
              <a:t>Veritas</a:t>
            </a:r>
            <a:r>
              <a:rPr lang="en-GB" dirty="0" smtClean="0"/>
              <a:t> </a:t>
            </a:r>
          </a:p>
          <a:p>
            <a:pPr lvl="1">
              <a:buSzPct val="70000"/>
              <a:buFont typeface="Wingdings" panose="05000000000000000000" pitchFamily="2" charset="2"/>
              <a:buChar char="§"/>
            </a:pPr>
            <a:r>
              <a:rPr lang="en-GB" b="1" dirty="0" smtClean="0">
                <a:solidFill>
                  <a:srgbClr val="006600"/>
                </a:solidFill>
              </a:rPr>
              <a:t>Legal Harvest Verification </a:t>
            </a:r>
            <a:r>
              <a:rPr lang="en-GB" dirty="0" smtClean="0"/>
              <a:t>by SCS Global </a:t>
            </a:r>
            <a:r>
              <a:rPr lang="en-GB" dirty="0"/>
              <a:t>S</a:t>
            </a:r>
            <a:r>
              <a:rPr lang="en-GB" dirty="0" smtClean="0"/>
              <a:t>ervices </a:t>
            </a:r>
          </a:p>
          <a:p>
            <a:pPr lvl="1">
              <a:buSzPct val="70000"/>
              <a:buFont typeface="Wingdings" panose="05000000000000000000" pitchFamily="2" charset="2"/>
              <a:buChar char="§"/>
            </a:pPr>
            <a:r>
              <a:rPr lang="en-GB" b="1" dirty="0" smtClean="0">
                <a:solidFill>
                  <a:srgbClr val="006600"/>
                </a:solidFill>
              </a:rPr>
              <a:t>Legality Assurance System </a:t>
            </a:r>
            <a:r>
              <a:rPr lang="en-GB" dirty="0" smtClean="0"/>
              <a:t>by </a:t>
            </a:r>
            <a:r>
              <a:rPr lang="en-GB" dirty="0" err="1" smtClean="0"/>
              <a:t>CertiSource</a:t>
            </a:r>
            <a:endParaRPr lang="en-GB" dirty="0" smtClean="0"/>
          </a:p>
          <a:p>
            <a:pPr lvl="1">
              <a:buSzPct val="70000"/>
              <a:buFont typeface="Wingdings" panose="05000000000000000000" pitchFamily="2" charset="2"/>
              <a:buChar char="§"/>
            </a:pPr>
            <a:r>
              <a:rPr lang="en-GB" b="1" dirty="0" err="1" smtClean="0">
                <a:solidFill>
                  <a:srgbClr val="006600"/>
                </a:solidFill>
              </a:rPr>
              <a:t>LegalSource</a:t>
            </a:r>
            <a:r>
              <a:rPr lang="en-GB" b="1" dirty="0" smtClean="0"/>
              <a:t> </a:t>
            </a:r>
            <a:r>
              <a:rPr lang="en-GB" dirty="0" smtClean="0"/>
              <a:t>by </a:t>
            </a:r>
            <a:r>
              <a:rPr lang="en-GB" dirty="0" err="1" smtClean="0"/>
              <a:t>NEPCon</a:t>
            </a:r>
            <a:r>
              <a:rPr lang="en-GB" dirty="0" smtClean="0"/>
              <a:t> </a:t>
            </a:r>
          </a:p>
          <a:p>
            <a:pPr lvl="1">
              <a:buSzPct val="70000"/>
              <a:buFont typeface="Wingdings" panose="05000000000000000000" pitchFamily="2" charset="2"/>
              <a:buChar char="§"/>
            </a:pPr>
            <a:r>
              <a:rPr lang="en-GB" b="1" dirty="0" smtClean="0">
                <a:solidFill>
                  <a:srgbClr val="006600"/>
                </a:solidFill>
              </a:rPr>
              <a:t>Forest Verification of Legal Compliance </a:t>
            </a:r>
            <a:r>
              <a:rPr lang="en-GB" dirty="0" smtClean="0"/>
              <a:t>by Soil Association Certification Limited</a:t>
            </a:r>
          </a:p>
          <a:p>
            <a:endParaRPr lang="en-GB" dirty="0"/>
          </a:p>
        </p:txBody>
      </p:sp>
      <p:sp>
        <p:nvSpPr>
          <p:cNvPr id="42000" name="AutoShape 16" descr="data:image/jpeg;base64,/9j/4AAQSkZJRgABAQAAAQABAAD/2wCEAAkGBhISERIUExAREREVFRsUEhMUFxoXGhgYFRIVFxMVFRcYHSYeFxkkGRUVHzAhIycpLC0sFyAxNjAsNSYrLCkBCQoKDgwOGg8PGCkkHiEsLCwqNSsxMik1KTIsMi0vNSk0KSw1KTAsLzQsNTQsLCkyNTUuKSk0LCwqNTQsKSkpLP/AABEIANUA7QMBIgACEQEDEQH/xAAcAAEAAgIDAQAAAAAAAAAAAAAABgcFCAIDBAH/xABJEAACAgECBAQCBgcADwkAAAABAgADEQQSBQYhMRNBUWEHIggUMnGBkRUjQlJykqEWFyQzNFNUYrGys8LR0vAlNUNVc5OiwdP/xAAaAQEBAQEAAwAAAAAAAAAAAAAABAUDAQIG/8QAKxEBAAEDAwEGBgMAAAAAAAAAAAECAxEEEiHBBRMxobHRFEFxgZHwMlFh/9oADAMBAAIRAxEAPwC8YiICIiAiIgIiICIiAiIgIiICIiAiIgIiICIiAiIgIiICIiAiIgIiICIiAiIgIiICIiAiIgIiICIiAiIgIiICIiAiIgIiICIiAiIgIiICIiAiIgIiICIiAiIgIiICIiAiIgIiICIiAiIgIiICIiAiIgIiICIiAiIgIiICIiAiIgIiICIiAiIgIiICIiAiIgIiICIiAiIgIiICImG5l5jTSp/fKluYHwlsYgHHQk4BOBn8Z7U0zVOIetdcURuqe3iXF6dOu+61Kl9WOM+wHcn2Ewf9m/iLu02i1OpQ5AdQqqcHB7nP5iQO7it77mfidRszlcP8gBPzDBqyPbEyHDtdXs/Wcceptx+WshhjPyknYMnHfpLfhdsc8/npDM+NmurFPEfbrKXaPmrUs6q/C9SgJALblIGTjJ7dB3nDifxE01Fr1OlxZDhiqqR2B6Zb3mF0OtoNteOPXWHeuEI6Mdwwp6efb8ZFOdf8P1P8f+4sh1c93jbGPz1ctTq7lq1upnM5xzifRPP7amk/c1H8q/8APM1y9zRVrA5qWwbCA28AfaBIxgn0lHSyPhJ9nU/xJ/qtJLd2qqrEuWi7QvXr0UVYxysGIiVN8nl4hxWmhd111VK/vWOqD8CxEiHxS+If6NpVawrau4HwgeoRR0a1h54JwB5n2BmuPEuKXaiw232vdYe7ucn7h6D2GBA2kT4i8LJwOI6XPvYo/qekzmj19dq7qrK7V/eRgw/NSRNNZ6+GcWu0ziyi6ylx+1WxU/jjow9jkQNxomI5St1LaLTtqip1LVhrcLt6t1AI7BgCAcdM57TjzXzVRw/Ttfe3QdEQfadiOiIPX+gGSYGYJmF13O3D6TizXaVGHdTauR94ByJrpzh8StbxBmD2Gqj9nT1khceW897D7np6ASKCBtroueOH3HFev0rN5L4qgn7gTkzNgzS8y0fgNxi/6+aPGsNHgO3hFiUDK1eCFPRT1PbEDYCePiPF6NOu6++qlfI2OqA/duIzIb8VviP+jalrp2tq7QSmeorQdDYw8znoo7Eg+QwddOIcRtvsNl1j22N3dyWP5nsPYdIG01fxF4WTgcR0mfexR/U9JndJra7V3V2JYnkyMGH5g4mmk9nCeM36VxZp7rKXHnWSM+xHZh7EEQNxYmN5bbUHSUHVFTqTWpu2jaNxGSMeRGcH3BmSgIiICIiBxdwASTgAZJ9h3lK8Z5hTV6hnOjNjEhU/W2Z25wgCr0BOR0HmZbnMFwXTXFrvAGwg3AElN3TcAOuesqniGpYN+p421iY/8Sy9CD+AIMv0eImZ9+jK7QmZiKfl9urnwvhzrqgi8LUX1jxNl1r7cDA3fMdrDJHrJT9d1v8A5dw//wBxJ1csamlhbjX333eA+6p7XsQDAywLIvt+crQDoJw1ermiqImnP1ygrvRpqYmOc58Me0rV0ut1m9N3D9Aq7huYWJkDIyw9wOsgvObA67UkHI39x/AswuImZf1HexHGEWo1nfUbMfPP7xBLE+FF6qup3Mq/MmMkD9lvWV3GJwoq2zlw01/uLkXMZw2C+u1/4xP5h/xnJNUhOA6k+gIM16x7SSfDwf8AaFP3P/smlNN/M4w3LXa03K4o2eM48UL+Muvazi+oBJxUK6lHoBUrn/5Ox/GRvljh1eo1mmptbZXbciOw6EBmAOCexPbPvJp8c+Xnp4gdRtPhalVIby8RECOp98KrfifQyuJS3G1tXw44Wtfhjh+mK4xkoGb8XPzE++ZFNZ8CtL9bouoY10LYHu075cEL8wFbHqAWABBz0JwR2NZcB+MHE9KFXxhqKx0CXjecem8EP+ZMsnlj496W4qmrqbSOeniA76s+5wGT8QR6mBac1d+KHODa/XWENnT0k1aceWAcNZ97EZz6BR5TYfm7inhcO1d6MDt07vWynIyazsII7jJBmpOIH1EJIABJJwAOpJPQADzMuDlP4BNYi2a656iwz4FWNyj/AD3YEA+wBx6zBfA3gS38S8RxldPWbVB/fLBaz+GWP3gTY2BVXEfo96NkPg6nU1P5F9li/ioVT+RmE+GfJ2p4dxvw9QgwdNaa7F6pYA9WSp9fUHqPyJvCcSgJBwMjsfTPfEDV/wCLeva3i+ryeiMtSj0CVr0/mLH8ZiOT+FV6nXaWi1ilVtoRyDg4OflB8ixAXP8AnSUfGzl59PxJ7tp8LUgWI3luVVWxc+uQG+5pX4MDa1fhzwvw/D/R+l24x1rBb+c/Nn3zIq/wM0qa7T30uV06Wb7dO+XB25ZAjHrjcFyGz0z18pWnAvjJxPTAKbl1KDst67jj/wBQEP8AmTLJ5X+PGkvKpqqzpHPTfnfVn3bAKfiMe8C0InxHBAIIIPUEdiD2In2AiIgIiIHn4gH8J/DVHs2nYr/ZLeQb2kY3cT/yHQfzmS4iQDjHCuH6ezZdqdejEbgA9rDBJ7EKR7d5RZ54x5ZS6jMYqz5xHrEsbyqSdXqD9UFB8G7cy+JtYll7b+gGc4wJCB2Elmj4rXpr3evXePUylAmpXU9mIznCEEjGM+8Diui8qOHfy6r/APOedZpbl6qKqY4x/rBu2ou0xTuiJiZ8/oicSytHqeCuUTwUNjELgVWgbmwOhI6DJ85C+a9KlWsvRFCIr4VR2A2Kf/uZN2xVa/kkv6SbNG/dE844YmIk6+G3A6NQt/jUpYVZdu7yyGzj8pypp3Thx09ib9yKInxQWST4ef8AeFP3P/s2llf2FaH/ACWr8j/xnfouWNLS4evT1o4zhgOoyMH+hlFNiYmJy2bPZVy3cprmqOJy7+L8Gp1VTU31LbU3dW/oQe6keRHUSo+Yfo9dS2i1QA8qtQD09hYo/wBK/jJB8Sfiv+jtTRTUi2sD4mqU+VZBC1qf2XOd2fLC+TSY8tc16bX1C3T2hx+0h6Oh/dde6n+h8iZU+gazcx8ha7Q9dRp2WvOPFQh6+vb5l+zn/OxI/NvOatRQmj1LagqKPCcWbuxBUjb7kk4A9SJqEIFtchcas1PAuK6NiWNFDPV6+GyO2wewZGx/FiVNLc+j3oN9mvLDNZqSph5Hezkj8gfzlb8z8BfRau7TuDmtyFP7yHrWw+9SDAsD6PetVdbqKyQGsoBX38OwZA/B8/hL9mnnBOM26S+q+lttlbbl9D5FWHmpBIPsZshyn8VtBra1zcmmvx89NrBTnz2McBx93X1AgTOJiOJc3aLToXt1enRR16upJ/hUElvwEh3LHxS/SPFRRQpTSJTY+WHzWMGrAYj9hRuOB3Ocn0ATnjfAqNXS1OoqW2tvI+RHZlI6qw9R1lR8wfR6bJbR6oY8qtQOo9hYg6/iv4zP/ET4t/o/WUUVItoX59WPPaw+StT5Pg7/AOUeZk35d5n02uqFuntWxf2h2ZD+6691P/QzA1h5j5G12h66jTsiZwLVw9ZJ7DevQH2ODMDNted9RQnD9WdQV8I0up3eZKkKo9WLYx74mpQgbA/ATmN79Hbp3JY6ZgKyf8XYCVX8GVx92B5S0JSn0c9Oc65/2cVJ+P61j/Qj85dcBERAREQE4XKdp24DY+UsMjPlkAjpOcQILzLwzW3Uk6ijQulWbBtsuVvlU5wRjuPKYTkbT2uXv0uk0qFf1e62y49wGIUEnyx195aGo0yWKVdVdT0KsAQfvBkY1nwz0TnKrbT7VuQPybIEtt6inZNFXH7/AFlm3dLVviunn1/OHros4luXemh2ZG7a1mdufmxkd8ZlZc6/4fqf4/8AcWT/AEPwy01ViP4uoYowYBnXGVIIzhRntPTxL4faW+17XNu9zlsMAM4A6DHtItVTFeIo9vdx1OlvX7W3HOfnOeinJZHwk+xqf4k/1WmR/tXaP1v/AJx/yzM8v8s06MOKi/zkFtxz9kHGOnvJbdqqmrMuGi7Pu2b0V1Yxy4cS48Us2KF77ct1y2EO0AEHs6dsnr0BxMjRqWeosqgPhhtY9A6kqQSPLcO48p0avg6uxbcyEjDYCnPbrhgcH5V6j90egnr0+nCKFXsPXqfUknzJOTmUxnLapivdOfBqZzfotXXrLvrqMupdi7k9myftVnsU8hjsBjpjExml1dlTB67HrcdmRirD8VIM2645y9ptZX4epoS5O4DDqp9VYdVPuCJXXEvo96RjmnU6ikfusFsA+7OG/MmeXVSXEeO6nUY8fU33gdhbYzge4DEgGebSaR7XWutGssc7URRksT2AEu3TfR1oBHia65l8wlaIfzJb/RJ7ytyBouH9dPSPEIw1znfYR6bj9key4EDy/DTk39G6Ja3wb7D4l5HUbiAAgPmFUAe5yfOY34p/DYcRrFtO1dZUMIT0Fi9/DY+RzkqfIk+R6T6IGmut0NlNjV21tXYhw6OMEH3E6JttzJyZo9eoGpoWwgYVxlXX+F1wce3b2kB1v0eNKTmrWaisejKln9cKYFDAe0sL4Hl/0k/h7TZ9Vu2B8hd2a9u4jrjOM4k20X0d9MDm3WaiweiKlf8AU7pPOWuRtFoP8H06o5GGtbLWEeYLtkgewwPaBrDzPotVVqrRrFddSzF7C37RY5LqezKfIjp5eU8Gk1tlTB6rLKnHZq2Kn81IM2449y1pdbX4epoS5R9nd3U+qMPmU/cZXfEfo9aRjmnVaikfusFsA+4/KfzJgUlxLjmo1GPH1F9+Ps+LYz4+4MTidOh0Nl1iVVI1ljnaiKMkk+n/AF0l2aX6OtAI8TXXOvmErRD+ZLf6JPuV+RNFw8H6vSA5GGtY7rGHoWPYewwPaB0fDrlAcO0SUkg3MTZew7F2AyB7KAqj7s+ck8RAREQEREBMZxTjfg2VVip7bLQzKqlF+WvbvwXZQW+cYUdT19DMnMLzNwazU1+Gpo2EMGFqFirEDZdWykFXTrjt37jEDnqOPnxHSrTXajwiBayFAFYqG2Dey732spIHbcOuek4azmdUJUVWWP4/1cKCi5b6t9YJy7ABdnTqc58pwXhGopew6e2opaQ7+MrMVfYqM67CN4YIDtOOuTnBwPPxLlVrCWBofOq+s7Lqy6EfUxp9rDPU5+bP3QMlp+YKmv8Aq53Jd4S2hWxgh92VVgSrMu05APbqMieJObdx02zS3uupQPWwaoDG3cwYNYCCAfT7szsPLKsXLlVzXSqeENvhPR4mHqPXb/fOg9AQcgkRw/lw1jQjxA31WtkJ2437qwmQM/L2zjrA+Wc1rmtUpssZzcAA1a4GmuWmwku4HVmGAOuPSdt3MyDeorsewXnTpWu3c7ipbCVJYAKEOSzEYwfbPmp5RTfUbRVctf1k7HrDDOq1KXKRuyAVClc+efKLeWXDtbXaq3fWGvrLKSuHoSp6nAIJBC5yCCDjvgghl9Bq2dSXpelgcFXKnyB3KyEgr19j0PSeLQcfNxVk013gPnZedgUjBIfZu3hGx0OOuQcYOZ7NFXaUPjmssSelYIULjG3LHLHv16d+3SY/hPDNTQK6fFpbTVjahKN4pRVxWh+bbkDbl/PH2RnMDr0/NoegX/VrQrGoVLuqLP47qqdrCF6sM7sT43NvSkppL7PFdqhhqRi2s2+JW2bAOngv1GQemDPDpOSP7lGmsXS7M0bmqqKm1abFZvF69WYL38ixMyel5fZU0iGxSNNaXUhdu5PBurQEDoHxaMkdCVJwM9A46nmtVIVabLHNz0hQa161JvY5dwMY98ztu5mrXxAUsLo6VCtdpZ7La1sVE+bB6N1JIA2k5wMzzvygj2K1hS1Bfbea3rDA+LXsC9SR075x+U5ajlgl7HrtFdnjV30/JlUNenFBVl3DcrJvHQrjd07ZgeluOFKbbbqLafCGSpKOX6dBXsY7mJ+UDockDzBnTq+Zdpo8PT23pqAPCdGqAJNb2YO91I+RCc4x5TlruC26gIt1yitbFsK0q9ZOxSUBffkYs2vkY+wB6k8NHyz4fgKLSa6L3urDAlgtlVqeGXLZOGtYhj5ADHnA5vzOnZK7LLTbZSlS7dzGkkWNksFVB33EjuB3IB67eba60sa6u2lqmrW2sgMyi5ttdg2Eh6yc9VyflbpkETinLLI4sruAtW66wFkypTUMGsqZQwPdUIYEdVHTGQeT8uO7PZZcDa1lDfKmFWvTXeIlYBYkkkvlif2u2BiBkKOKo9prX5j4SXBxgqVsZ1XaQev2CfTBE8acx7n1Cpp7rBRuVipTJdFVigQsGBIYbSQAcHywS4Xy2un1FtlbEVvWqLTjpWVssdth8lJsJ29gc46HA6xwOw6xb2akBN21kQrY6OpC02nOGRSdw9SF6DByHG3nOnYz1hrUBqRXGFQvfjYm5iApAZCc9t6jqTidmr5jetqFOjvLXdFG6kYYI7sjZs7hUJyMjtgz4nAnr071Vmhi11trLZXlHW7UWWNWwHs+N3XqOx7TjoOW2rXRg2A/V7LHIAOMWpcorTJJVE8UAZz8qAQO3T8yKxvPhOtdPiBrC1eCaWKvhQ5cdVOMgdp208yUMdMFYk6ms209O6KisSfQ4YdPv9Jihyi+NUv9zKLzb+tWoi7F9u5lZ8/MApK/gvpO+rlHZd4qW4Iv8SsFeiVlLQ9S48i99zZ91HZRAyHAuNfWqxYKnStgGrZih3q3Y/Ix2kdipwQZkphOBcEsqtttsandYqqwpQorshcm51JP6xtwBx5KOp6YzcBERAREQEREBERAREQEREBERAREQEREBERAREQEREBERAREQEREBERAREQEREBERAREQEREBERAREQEREBERAREQEREBERAREQEREBERAREQEREBERAREQEREBERAREQEREBERAREQEREBERAREQEREBERAREQEREBERAREQEREBERAREQEREBERAREQEREBERAREQEREBERAREQEREBERAREQEREBERAREQEREBERAREQEREBERAREQEREBERA/9k="/>
          <p:cNvSpPr>
            <a:spLocks noChangeAspect="1" noChangeArrowheads="1"/>
          </p:cNvSpPr>
          <p:nvPr/>
        </p:nvSpPr>
        <p:spPr bwMode="auto">
          <a:xfrm>
            <a:off x="2667002" y="-966788"/>
            <a:ext cx="1693069" cy="20288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Slide Number Placeholder 4"/>
          <p:cNvSpPr>
            <a:spLocks noGrp="1"/>
          </p:cNvSpPr>
          <p:nvPr>
            <p:ph type="sldNum" sz="quarter" idx="12"/>
          </p:nvPr>
        </p:nvSpPr>
        <p:spPr/>
        <p:txBody>
          <a:bodyPr/>
          <a:lstStyle/>
          <a:p>
            <a:fld id="{550D09E1-CAB4-408E-A298-59F1CA6C6FDF}" type="slidenum">
              <a:rPr lang="zh-TW" altLang="en-US" smtClean="0"/>
              <a:t>13</a:t>
            </a:fld>
            <a:endParaRPr lang="zh-TW" altLang="en-US"/>
          </a:p>
        </p:txBody>
      </p:sp>
    </p:spTree>
    <p:extLst>
      <p:ext uri="{BB962C8B-B14F-4D97-AF65-F5344CB8AC3E}">
        <p14:creationId xmlns:p14="http://schemas.microsoft.com/office/powerpoint/2010/main" val="987188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47555" y="1206287"/>
            <a:ext cx="8229600" cy="1143000"/>
          </a:xfrm>
        </p:spPr>
        <p:txBody>
          <a:bodyPr/>
          <a:lstStyle/>
          <a:p>
            <a:pPr eaLnBrk="1" hangingPunct="1"/>
            <a:r>
              <a:rPr lang="en-GB" dirty="0" smtClean="0">
                <a:solidFill>
                  <a:srgbClr val="006600"/>
                </a:solidFill>
              </a:rPr>
              <a:t>How does it work?</a:t>
            </a:r>
            <a:endParaRPr lang="en-US" dirty="0" smtClean="0">
              <a:solidFill>
                <a:srgbClr val="006600"/>
              </a:solidFill>
            </a:endParaRPr>
          </a:p>
        </p:txBody>
      </p:sp>
      <p:sp>
        <p:nvSpPr>
          <p:cNvPr id="10243" name="Rectangle 3"/>
          <p:cNvSpPr>
            <a:spLocks noGrp="1" noChangeArrowheads="1"/>
          </p:cNvSpPr>
          <p:nvPr>
            <p:ph idx="1"/>
          </p:nvPr>
        </p:nvSpPr>
        <p:spPr>
          <a:xfrm>
            <a:off x="273975" y="2212643"/>
            <a:ext cx="11428168" cy="4525963"/>
          </a:xfrm>
        </p:spPr>
        <p:txBody>
          <a:bodyPr>
            <a:normAutofit/>
          </a:bodyPr>
          <a:lstStyle/>
          <a:p>
            <a:pPr eaLnBrk="1" hangingPunct="1"/>
            <a:r>
              <a:rPr lang="en-US" dirty="0"/>
              <a:t>Verification of compliance with legal requirements </a:t>
            </a:r>
            <a:br>
              <a:rPr lang="en-US" dirty="0"/>
            </a:br>
            <a:r>
              <a:rPr lang="en-US" dirty="0"/>
              <a:t>in the forest</a:t>
            </a:r>
          </a:p>
          <a:p>
            <a:pPr eaLnBrk="1" hangingPunct="1"/>
            <a:r>
              <a:rPr lang="en-US" dirty="0" smtClean="0"/>
              <a:t>Development and verification of </a:t>
            </a:r>
            <a:r>
              <a:rPr lang="en-US" dirty="0"/>
              <a:t>chain of custody system to cover timber movement from forest company to the point of sale (supply chain control)</a:t>
            </a:r>
            <a:br>
              <a:rPr lang="en-US" dirty="0"/>
            </a:br>
            <a:r>
              <a:rPr lang="en-US" dirty="0"/>
              <a:t/>
            </a:r>
            <a:br>
              <a:rPr lang="en-US" dirty="0"/>
            </a:br>
            <a:endParaRPr lang="en-US" dirty="0"/>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t>14</a:t>
            </a:fld>
            <a:endParaRPr lang="zh-TW" altLang="en-US"/>
          </a:p>
        </p:txBody>
      </p:sp>
      <p:grpSp>
        <p:nvGrpSpPr>
          <p:cNvPr id="3" name="Gruppieren 2"/>
          <p:cNvGrpSpPr/>
          <p:nvPr/>
        </p:nvGrpSpPr>
        <p:grpSpPr>
          <a:xfrm>
            <a:off x="273975" y="4115838"/>
            <a:ext cx="9129204" cy="2578126"/>
            <a:chOff x="253275" y="4278253"/>
            <a:chExt cx="9129204" cy="2578126"/>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2799" y="4854737"/>
              <a:ext cx="8869680" cy="1100328"/>
            </a:xfrm>
            <a:prstGeom prst="rect">
              <a:avLst/>
            </a:prstGeom>
          </p:spPr>
        </p:pic>
        <p:sp>
          <p:nvSpPr>
            <p:cNvPr id="7" name="TextBox 6"/>
            <p:cNvSpPr txBox="1"/>
            <p:nvPr/>
          </p:nvSpPr>
          <p:spPr>
            <a:xfrm>
              <a:off x="2074175" y="6271604"/>
              <a:ext cx="6535638" cy="584775"/>
            </a:xfrm>
            <a:prstGeom prst="rect">
              <a:avLst/>
            </a:prstGeom>
            <a:noFill/>
          </p:spPr>
          <p:txBody>
            <a:bodyPr wrap="square" rtlCol="0">
              <a:spAutoFit/>
            </a:bodyPr>
            <a:lstStyle/>
            <a:p>
              <a:pPr algn="ctr"/>
              <a:r>
                <a:rPr lang="en-GB" sz="1600" dirty="0"/>
                <a:t>Are the controls in place to ensure that the timber is from legal forest and hasn’t been mixed with or substituted by other material?</a:t>
              </a:r>
            </a:p>
          </p:txBody>
        </p:sp>
        <p:sp>
          <p:nvSpPr>
            <p:cNvPr id="8" name="TextBox 7"/>
            <p:cNvSpPr txBox="1"/>
            <p:nvPr/>
          </p:nvSpPr>
          <p:spPr>
            <a:xfrm>
              <a:off x="253275" y="6211176"/>
              <a:ext cx="1872208" cy="584775"/>
            </a:xfrm>
            <a:prstGeom prst="rect">
              <a:avLst/>
            </a:prstGeom>
            <a:noFill/>
          </p:spPr>
          <p:txBody>
            <a:bodyPr wrap="square" rtlCol="0">
              <a:spAutoFit/>
            </a:bodyPr>
            <a:lstStyle/>
            <a:p>
              <a:pPr algn="ctr"/>
              <a:r>
                <a:rPr lang="en-GB" sz="1600" dirty="0"/>
                <a:t>Is the forest </a:t>
              </a:r>
              <a:br>
                <a:rPr lang="en-GB" sz="1600" dirty="0"/>
              </a:br>
              <a:r>
                <a:rPr lang="en-GB" sz="1600" dirty="0"/>
                <a:t>managed legally</a:t>
              </a:r>
            </a:p>
          </p:txBody>
        </p:sp>
        <p:sp>
          <p:nvSpPr>
            <p:cNvPr id="9" name="Right Arrow 8"/>
            <p:cNvSpPr/>
            <p:nvPr/>
          </p:nvSpPr>
          <p:spPr>
            <a:xfrm rot="5400000">
              <a:off x="1043362" y="5955888"/>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6200000">
              <a:off x="2133341" y="594908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16200000">
              <a:off x="8308939" y="5952421"/>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2107343" y="4485969"/>
              <a:ext cx="6535638" cy="338554"/>
            </a:xfrm>
            <a:prstGeom prst="rect">
              <a:avLst/>
            </a:prstGeom>
            <a:noFill/>
          </p:spPr>
          <p:txBody>
            <a:bodyPr wrap="square" rtlCol="0">
              <a:spAutoFit/>
            </a:bodyPr>
            <a:lstStyle/>
            <a:p>
              <a:pPr algn="ctr"/>
              <a:r>
                <a:rPr lang="en-GB" sz="1600" dirty="0"/>
                <a:t>Supply Chain Control</a:t>
              </a:r>
            </a:p>
          </p:txBody>
        </p:sp>
        <p:sp>
          <p:nvSpPr>
            <p:cNvPr id="13" name="TextBox 12"/>
            <p:cNvSpPr txBox="1"/>
            <p:nvPr/>
          </p:nvSpPr>
          <p:spPr>
            <a:xfrm>
              <a:off x="273975" y="4278253"/>
              <a:ext cx="1872208" cy="584775"/>
            </a:xfrm>
            <a:prstGeom prst="rect">
              <a:avLst/>
            </a:prstGeom>
            <a:noFill/>
          </p:spPr>
          <p:txBody>
            <a:bodyPr wrap="square" rtlCol="0">
              <a:spAutoFit/>
            </a:bodyPr>
            <a:lstStyle/>
            <a:p>
              <a:pPr algn="ctr"/>
              <a:r>
                <a:rPr lang="en-GB" sz="1600" dirty="0"/>
                <a:t>Forest </a:t>
              </a:r>
              <a:br>
                <a:rPr lang="en-GB" sz="1600" dirty="0"/>
              </a:br>
              <a:r>
                <a:rPr lang="en-GB" sz="1600" dirty="0"/>
                <a:t>Management</a:t>
              </a:r>
            </a:p>
          </p:txBody>
        </p:sp>
      </p:grpSp>
    </p:spTree>
    <p:extLst>
      <p:ext uri="{BB962C8B-B14F-4D97-AF65-F5344CB8AC3E}">
        <p14:creationId xmlns:p14="http://schemas.microsoft.com/office/powerpoint/2010/main" val="1690637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64772"/>
            <a:ext cx="8229600" cy="1143000"/>
          </a:xfrm>
        </p:spPr>
        <p:txBody>
          <a:bodyPr/>
          <a:lstStyle/>
          <a:p>
            <a:r>
              <a:rPr lang="en-GB" dirty="0" smtClean="0">
                <a:solidFill>
                  <a:srgbClr val="006600"/>
                </a:solidFill>
              </a:rPr>
              <a:t>Legality verification schemes</a:t>
            </a:r>
            <a:endParaRPr lang="en-GB" dirty="0">
              <a:solidFill>
                <a:srgbClr val="006600"/>
              </a:solidFill>
            </a:endParaRPr>
          </a:p>
        </p:txBody>
      </p:sp>
      <p:sp>
        <p:nvSpPr>
          <p:cNvPr id="3" name="Content Placeholder 2"/>
          <p:cNvSpPr>
            <a:spLocks noGrp="1"/>
          </p:cNvSpPr>
          <p:nvPr>
            <p:ph idx="1"/>
          </p:nvPr>
        </p:nvSpPr>
        <p:spPr>
          <a:xfrm>
            <a:off x="348342" y="2149475"/>
            <a:ext cx="8746890" cy="4470782"/>
          </a:xfrm>
        </p:spPr>
        <p:txBody>
          <a:bodyPr>
            <a:noAutofit/>
          </a:bodyPr>
          <a:lstStyle/>
          <a:p>
            <a:r>
              <a:rPr lang="en-GB" sz="2400" dirty="0" smtClean="0"/>
              <a:t>Not as well established as certification schemes </a:t>
            </a:r>
            <a:br>
              <a:rPr lang="en-GB" sz="2400" dirty="0" smtClean="0"/>
            </a:br>
            <a:r>
              <a:rPr lang="en-GB" sz="2400" dirty="0" smtClean="0"/>
              <a:t>(e.g. FSC</a:t>
            </a:r>
            <a:r>
              <a:rPr lang="de-DE" sz="2400" dirty="0" smtClean="0"/>
              <a:t>®</a:t>
            </a:r>
            <a:r>
              <a:rPr lang="en-GB" sz="2400" dirty="0" smtClean="0"/>
              <a:t>, PEFC)</a:t>
            </a:r>
          </a:p>
          <a:p>
            <a:pPr lvl="1">
              <a:buSzPct val="80000"/>
              <a:buFont typeface="Wingdings" panose="05000000000000000000" pitchFamily="2" charset="2"/>
              <a:buChar char="§"/>
            </a:pPr>
            <a:r>
              <a:rPr lang="en-GB" dirty="0" smtClean="0"/>
              <a:t>Not </a:t>
            </a:r>
            <a:r>
              <a:rPr lang="en-GB" dirty="0"/>
              <a:t>obliged to follow international good practice (e.g. ISO guide) on standard setting, audit protocols, product labelling</a:t>
            </a:r>
          </a:p>
          <a:p>
            <a:r>
              <a:rPr lang="en-GB" sz="2400" dirty="0"/>
              <a:t>No mandatory accreditation for legality verification schemes</a:t>
            </a:r>
          </a:p>
          <a:p>
            <a:r>
              <a:rPr lang="en-GB" sz="2400" dirty="0"/>
              <a:t>Operated by different CBs (many of them are accredited by </a:t>
            </a:r>
            <a:r>
              <a:rPr lang="en-GB" sz="2400" dirty="0" smtClean="0"/>
              <a:t>FSC</a:t>
            </a:r>
            <a:r>
              <a:rPr lang="de-DE" sz="2400" dirty="0" smtClean="0"/>
              <a:t>®</a:t>
            </a:r>
            <a:r>
              <a:rPr lang="en-GB" sz="2400" dirty="0" smtClean="0"/>
              <a:t>/</a:t>
            </a:r>
            <a:r>
              <a:rPr lang="en-GB" sz="2400" dirty="0"/>
              <a:t>PEFC)</a:t>
            </a:r>
          </a:p>
          <a:p>
            <a:r>
              <a:rPr lang="en-GB" sz="2400" dirty="0"/>
              <a:t>Vary in:</a:t>
            </a:r>
          </a:p>
          <a:p>
            <a:pPr lvl="1">
              <a:buSzPct val="80000"/>
              <a:buFont typeface="Wingdings" panose="05000000000000000000" pitchFamily="2" charset="2"/>
              <a:buChar char="§"/>
            </a:pPr>
            <a:r>
              <a:rPr lang="en-GB" dirty="0"/>
              <a:t>Definition of legality</a:t>
            </a:r>
          </a:p>
          <a:p>
            <a:pPr lvl="1">
              <a:buSzPct val="80000"/>
              <a:buFont typeface="Wingdings" panose="05000000000000000000" pitchFamily="2" charset="2"/>
              <a:buChar char="§"/>
            </a:pPr>
            <a:r>
              <a:rPr lang="en-GB" dirty="0"/>
              <a:t>Chain of custody requirement</a:t>
            </a:r>
          </a:p>
          <a:p>
            <a:pPr lvl="1">
              <a:buSzPct val="80000"/>
              <a:buFont typeface="Wingdings" panose="05000000000000000000" pitchFamily="2" charset="2"/>
              <a:buChar char="§"/>
            </a:pPr>
            <a:r>
              <a:rPr lang="en-GB" dirty="0"/>
              <a:t>Verification procedures and audit protocols</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15</a:t>
            </a:fld>
            <a:endParaRPr lang="zh-TW" altLang="en-US"/>
          </a:p>
        </p:txBody>
      </p:sp>
    </p:spTree>
    <p:extLst>
      <p:ext uri="{BB962C8B-B14F-4D97-AF65-F5344CB8AC3E}">
        <p14:creationId xmlns:p14="http://schemas.microsoft.com/office/powerpoint/2010/main" val="15836952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987" y="1178523"/>
            <a:ext cx="8229600" cy="1143000"/>
          </a:xfrm>
        </p:spPr>
        <p:txBody>
          <a:bodyPr>
            <a:normAutofit/>
          </a:bodyPr>
          <a:lstStyle/>
          <a:p>
            <a:r>
              <a:rPr lang="en-GB" dirty="0" smtClean="0">
                <a:solidFill>
                  <a:srgbClr val="006600"/>
                </a:solidFill>
              </a:rPr>
              <a:t>Assessment of available schemes</a:t>
            </a:r>
            <a:endParaRPr lang="en-GB" dirty="0">
              <a:solidFill>
                <a:srgbClr val="006600"/>
              </a:solidFill>
            </a:endParaRPr>
          </a:p>
        </p:txBody>
      </p:sp>
      <p:sp>
        <p:nvSpPr>
          <p:cNvPr id="3" name="Content Placeholder 2"/>
          <p:cNvSpPr>
            <a:spLocks noGrp="1"/>
          </p:cNvSpPr>
          <p:nvPr>
            <p:ph idx="1"/>
          </p:nvPr>
        </p:nvSpPr>
        <p:spPr>
          <a:xfrm>
            <a:off x="323851" y="2206625"/>
            <a:ext cx="8001283" cy="4351338"/>
          </a:xfrm>
        </p:spPr>
        <p:txBody>
          <a:bodyPr/>
          <a:lstStyle/>
          <a:p>
            <a:r>
              <a:rPr lang="en-GB" sz="2400" dirty="0"/>
              <a:t>The European Timber Trade Federation (ETTF), on behalf of its members, asked </a:t>
            </a:r>
            <a:r>
              <a:rPr lang="en-GB" sz="2400" dirty="0" err="1"/>
              <a:t>Proforest</a:t>
            </a:r>
            <a:r>
              <a:rPr lang="en-GB" sz="2400" dirty="0"/>
              <a:t> to assess to what extent a range of available certification/verification schemes deliver assurance of compliance with applicable legislation as required by the EU Timber Regulation. </a:t>
            </a:r>
            <a:r>
              <a:rPr lang="en-GB" sz="2400" dirty="0">
                <a:hlinkClick r:id="rId3"/>
              </a:rPr>
              <a:t>http://www.ettf.info/third-party-schemes-tested-against-eutr</a:t>
            </a:r>
            <a:r>
              <a:rPr lang="en-GB" sz="2400" dirty="0"/>
              <a:t> </a:t>
            </a:r>
          </a:p>
          <a:p>
            <a:r>
              <a:rPr lang="en-GB" sz="2400" dirty="0"/>
              <a:t>As a reference only</a:t>
            </a:r>
          </a:p>
          <a:p>
            <a:r>
              <a:rPr lang="en-GB" sz="2400" b="1" dirty="0"/>
              <a:t>Important: No endorsement of the result by the EC or any competent authority!</a:t>
            </a:r>
          </a:p>
          <a:p>
            <a:endParaRPr lang="en-GB" sz="2000" dirty="0"/>
          </a:p>
          <a:p>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16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58846" y="2206625"/>
            <a:ext cx="3076203" cy="4351338"/>
          </a:xfrm>
          <a:prstGeom prst="rect">
            <a:avLst/>
          </a:prstGeom>
          <a:ln w="3175">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096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5" y="1186543"/>
            <a:ext cx="8229600" cy="1143000"/>
          </a:xfrm>
        </p:spPr>
        <p:txBody>
          <a:bodyPr/>
          <a:lstStyle/>
          <a:p>
            <a:r>
              <a:rPr lang="en-GB" dirty="0" smtClean="0">
                <a:solidFill>
                  <a:srgbClr val="006600"/>
                </a:solidFill>
              </a:rPr>
              <a:t>Assessment results</a:t>
            </a:r>
            <a:endParaRPr lang="en-GB" dirty="0">
              <a:solidFill>
                <a:srgbClr val="0066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1121535"/>
              </p:ext>
            </p:extLst>
          </p:nvPr>
        </p:nvGraphicFramePr>
        <p:xfrm>
          <a:off x="462608" y="2206625"/>
          <a:ext cx="8279055" cy="3962903"/>
        </p:xfrm>
        <a:graphic>
          <a:graphicData uri="http://schemas.openxmlformats.org/drawingml/2006/table">
            <a:tbl>
              <a:tblPr firstRow="1" bandRow="1">
                <a:tableStyleId>{F5AB1C69-6EDB-4FF4-983F-18BD219EF322}</a:tableStyleId>
              </a:tblPr>
              <a:tblGrid>
                <a:gridCol w="3307001"/>
                <a:gridCol w="640501"/>
                <a:gridCol w="710530"/>
                <a:gridCol w="682752"/>
                <a:gridCol w="621792"/>
                <a:gridCol w="524256"/>
                <a:gridCol w="463296"/>
                <a:gridCol w="499872"/>
                <a:gridCol w="829055"/>
              </a:tblGrid>
              <a:tr h="609727">
                <a:tc>
                  <a:txBody>
                    <a:bodyPr/>
                    <a:lstStyle/>
                    <a:p>
                      <a:r>
                        <a:rPr lang="en-GB" sz="1600" dirty="0" smtClean="0"/>
                        <a:t>Criteria</a:t>
                      </a:r>
                      <a:endParaRPr lang="en-GB" sz="1600" dirty="0"/>
                    </a:p>
                  </a:txBody>
                  <a:tcPr marL="61111" marR="61111" marT="40741" marB="40741"/>
                </a:tc>
                <a:tc>
                  <a:txBody>
                    <a:bodyPr/>
                    <a:lstStyle/>
                    <a:p>
                      <a:pPr algn="ctr"/>
                      <a:r>
                        <a:rPr lang="en-GB" sz="1600" dirty="0" smtClean="0"/>
                        <a:t>BV</a:t>
                      </a:r>
                      <a:endParaRPr lang="en-GB" sz="1600" dirty="0"/>
                    </a:p>
                  </a:txBody>
                  <a:tcPr marL="61111" marR="61111" marT="40741" marB="40741"/>
                </a:tc>
                <a:tc>
                  <a:txBody>
                    <a:bodyPr/>
                    <a:lstStyle/>
                    <a:p>
                      <a:pPr algn="ctr"/>
                      <a:r>
                        <a:rPr lang="en-GB" sz="1600" dirty="0" smtClean="0"/>
                        <a:t>CertiSource</a:t>
                      </a:r>
                      <a:endParaRPr lang="en-GB" sz="1600" dirty="0"/>
                    </a:p>
                  </a:txBody>
                  <a:tcPr marL="61111" marR="61111" marT="40741" marB="40741"/>
                </a:tc>
                <a:tc>
                  <a:txBody>
                    <a:bodyPr/>
                    <a:lstStyle/>
                    <a:p>
                      <a:pPr algn="ctr"/>
                      <a:r>
                        <a:rPr lang="en-GB" sz="1600" dirty="0" smtClean="0"/>
                        <a:t>GFS</a:t>
                      </a:r>
                      <a:endParaRPr lang="en-GB" sz="1600" dirty="0"/>
                    </a:p>
                  </a:txBody>
                  <a:tcPr marL="61111" marR="61111" marT="40741" marB="40741"/>
                </a:tc>
                <a:tc>
                  <a:txBody>
                    <a:bodyPr/>
                    <a:lstStyle/>
                    <a:p>
                      <a:pPr algn="ctr"/>
                      <a:r>
                        <a:rPr lang="en-GB" sz="1600" dirty="0" smtClean="0"/>
                        <a:t>RA</a:t>
                      </a:r>
                      <a:r>
                        <a:rPr lang="en-GB" sz="1600" baseline="0" dirty="0" smtClean="0"/>
                        <a:t> VLO</a:t>
                      </a:r>
                      <a:endParaRPr lang="en-GB" sz="1600" dirty="0"/>
                    </a:p>
                  </a:txBody>
                  <a:tcPr marL="61111" marR="61111" marT="40741" marB="40741"/>
                </a:tc>
                <a:tc>
                  <a:txBody>
                    <a:bodyPr/>
                    <a:lstStyle/>
                    <a:p>
                      <a:pPr algn="ctr"/>
                      <a:r>
                        <a:rPr lang="en-GB" sz="1600" dirty="0" smtClean="0"/>
                        <a:t>RA VLC</a:t>
                      </a:r>
                      <a:endParaRPr lang="en-GB" sz="1600" dirty="0"/>
                    </a:p>
                  </a:txBody>
                  <a:tcPr marL="61111" marR="61111" marT="40741" marB="40741"/>
                </a:tc>
                <a:tc>
                  <a:txBody>
                    <a:bodyPr/>
                    <a:lstStyle/>
                    <a:p>
                      <a:pPr algn="ctr"/>
                      <a:r>
                        <a:rPr lang="en-GB" sz="1600" dirty="0" smtClean="0"/>
                        <a:t>SA</a:t>
                      </a:r>
                      <a:endParaRPr lang="en-GB" sz="1600" dirty="0"/>
                    </a:p>
                  </a:txBody>
                  <a:tcPr marL="61111" marR="61111" marT="40741" marB="40741"/>
                </a:tc>
                <a:tc>
                  <a:txBody>
                    <a:bodyPr/>
                    <a:lstStyle/>
                    <a:p>
                      <a:pPr algn="ctr"/>
                      <a:r>
                        <a:rPr lang="en-GB" sz="1600" dirty="0" smtClean="0"/>
                        <a:t>SCS </a:t>
                      </a:r>
                      <a:endParaRPr lang="en-GB" sz="1600" dirty="0"/>
                    </a:p>
                  </a:txBody>
                  <a:tcPr marL="61111" marR="61111" marT="40741" marB="40741"/>
                </a:tc>
                <a:tc>
                  <a:txBody>
                    <a:bodyPr/>
                    <a:lstStyle/>
                    <a:p>
                      <a:pPr algn="ctr"/>
                      <a:r>
                        <a:rPr lang="en-GB" sz="1600" dirty="0" err="1" smtClean="0"/>
                        <a:t>NEPCon</a:t>
                      </a:r>
                      <a:endParaRPr lang="en-GB" sz="1600" dirty="0"/>
                    </a:p>
                  </a:txBody>
                  <a:tcPr marL="61111" marR="61111" marT="40741" marB="40741"/>
                </a:tc>
              </a:tr>
              <a:tr h="415088">
                <a:tc>
                  <a:txBody>
                    <a:bodyPr/>
                    <a:lstStyle/>
                    <a:p>
                      <a:r>
                        <a:rPr lang="en-GB" sz="1600" dirty="0" smtClean="0"/>
                        <a:t>Legal right to harvest</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 </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r>
              <a:tr h="588700">
                <a:tc>
                  <a:txBody>
                    <a:bodyPr/>
                    <a:lstStyle/>
                    <a:p>
                      <a:r>
                        <a:rPr lang="en-GB" sz="1600" dirty="0" smtClean="0"/>
                        <a:t>Payments</a:t>
                      </a:r>
                      <a:r>
                        <a:rPr lang="en-GB" sz="1600" baseline="0" dirty="0" smtClean="0"/>
                        <a:t> for harvest rights and timber</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r>
              <a:tr h="1345600">
                <a:tc>
                  <a:txBody>
                    <a:bodyPr/>
                    <a:lstStyle/>
                    <a:p>
                      <a:r>
                        <a:rPr lang="en-GB" sz="1600" dirty="0" smtClean="0"/>
                        <a:t>Compliance with legal requirements</a:t>
                      </a:r>
                      <a:r>
                        <a:rPr lang="en-GB" sz="1600" baseline="0" dirty="0" smtClean="0"/>
                        <a:t> concerning</a:t>
                      </a:r>
                    </a:p>
                    <a:p>
                      <a:pPr marL="285750" indent="-285750">
                        <a:buFont typeface="Arial" panose="020B0604020202020204" pitchFamily="34" charset="0"/>
                        <a:buChar char="•"/>
                      </a:pPr>
                      <a:r>
                        <a:rPr lang="en-GB" sz="1600" baseline="0" dirty="0" smtClean="0"/>
                        <a:t>Environment</a:t>
                      </a:r>
                    </a:p>
                    <a:p>
                      <a:pPr marL="285750" indent="-285750">
                        <a:buFont typeface="Arial" panose="020B0604020202020204" pitchFamily="34" charset="0"/>
                        <a:buChar char="•"/>
                      </a:pPr>
                      <a:r>
                        <a:rPr lang="en-GB" sz="1600" baseline="0" dirty="0" smtClean="0"/>
                        <a:t>Forest management</a:t>
                      </a:r>
                    </a:p>
                    <a:p>
                      <a:pPr marL="285750" indent="-285750">
                        <a:buFont typeface="Arial" panose="020B0604020202020204" pitchFamily="34" charset="0"/>
                        <a:buChar char="•"/>
                      </a:pPr>
                      <a:r>
                        <a:rPr lang="en-GB" sz="1600" baseline="0" dirty="0" smtClean="0"/>
                        <a:t>Biodiversity conservation</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NC</a:t>
                      </a:r>
                      <a:endParaRPr lang="en-GB" sz="1600" dirty="0"/>
                    </a:p>
                  </a:txBody>
                  <a:tcPr marL="61111" marR="61111" marT="40741" marB="40741"/>
                </a:tc>
                <a:tc>
                  <a:txBody>
                    <a:bodyPr/>
                    <a:lstStyle/>
                    <a:p>
                      <a:pPr algn="ctr"/>
                      <a:r>
                        <a:rPr lang="en-GB" sz="1600" dirty="0" smtClean="0"/>
                        <a:t>P</a:t>
                      </a:r>
                      <a:endParaRPr lang="en-GB" sz="1600" dirty="0"/>
                    </a:p>
                  </a:txBody>
                  <a:tcPr marL="61111" marR="61111" marT="40741" marB="40741"/>
                </a:tc>
                <a:tc>
                  <a:txBody>
                    <a:bodyPr/>
                    <a:lstStyle/>
                    <a:p>
                      <a:pPr algn="ctr"/>
                      <a:r>
                        <a:rPr lang="en-GB" sz="1600" dirty="0" smtClean="0"/>
                        <a:t>NC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r>
              <a:tr h="588700">
                <a:tc>
                  <a:txBody>
                    <a:bodyPr/>
                    <a:lstStyle/>
                    <a:p>
                      <a:r>
                        <a:rPr lang="en-GB" sz="1600" dirty="0" smtClean="0"/>
                        <a:t>Compliance</a:t>
                      </a:r>
                      <a:r>
                        <a:rPr lang="en-GB" sz="1600" baseline="0" dirty="0" smtClean="0"/>
                        <a:t> with third parties’ legal rights concerning use and tenure </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r>
              <a:tr h="415088">
                <a:tc>
                  <a:txBody>
                    <a:bodyPr/>
                    <a:lstStyle/>
                    <a:p>
                      <a:r>
                        <a:rPr lang="en-GB" sz="1600" dirty="0" smtClean="0"/>
                        <a:t>Compliance</a:t>
                      </a:r>
                      <a:r>
                        <a:rPr lang="en-GB" sz="1600" baseline="0" dirty="0" smtClean="0"/>
                        <a:t> with trade and customs </a:t>
                      </a:r>
                      <a:endParaRPr lang="en-GB" sz="1600" dirty="0"/>
                    </a:p>
                  </a:txBody>
                  <a:tcPr marL="61111" marR="61111" marT="40741" marB="40741"/>
                </a:tc>
                <a:tc>
                  <a:txBody>
                    <a:bodyPr/>
                    <a:lstStyle/>
                    <a:p>
                      <a:pPr algn="ctr"/>
                      <a:r>
                        <a:rPr lang="en-GB" sz="1600" dirty="0" smtClean="0"/>
                        <a:t>NC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NC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smtClean="0"/>
                        <a:t>C</a:t>
                      </a:r>
                      <a:endParaRPr lang="en-GB" sz="1600" dirty="0"/>
                    </a:p>
                  </a:txBody>
                  <a:tcPr marL="61111" marR="61111" marT="40741" marB="40741"/>
                </a:tc>
                <a:tc>
                  <a:txBody>
                    <a:bodyPr/>
                    <a:lstStyle/>
                    <a:p>
                      <a:pPr algn="ctr"/>
                      <a:r>
                        <a:rPr lang="en-GB" sz="1600" dirty="0" smtClean="0"/>
                        <a:t>C</a:t>
                      </a:r>
                      <a:endParaRPr lang="en-GB" sz="1600" dirty="0"/>
                    </a:p>
                  </a:txBody>
                  <a:tcPr marL="61111" marR="61111" marT="40741" marB="40741"/>
                </a:tc>
              </a:tr>
            </a:tbl>
          </a:graphicData>
        </a:graphic>
      </p:graphicFrame>
      <p:sp>
        <p:nvSpPr>
          <p:cNvPr id="3" name="Slide Number Placeholder 2"/>
          <p:cNvSpPr>
            <a:spLocks noGrp="1"/>
          </p:cNvSpPr>
          <p:nvPr>
            <p:ph type="sldNum" sz="quarter" idx="12"/>
          </p:nvPr>
        </p:nvSpPr>
        <p:spPr/>
        <p:txBody>
          <a:bodyPr/>
          <a:lstStyle/>
          <a:p>
            <a:fld id="{550D09E1-CAB4-408E-A298-59F1CA6C6FDF}" type="slidenum">
              <a:rPr lang="zh-TW" altLang="en-US" smtClean="0"/>
              <a:t>17</a:t>
            </a:fld>
            <a:endParaRPr lang="zh-TW" altLang="en-US"/>
          </a:p>
        </p:txBody>
      </p:sp>
      <p:sp>
        <p:nvSpPr>
          <p:cNvPr id="4" name="TextBox 3"/>
          <p:cNvSpPr txBox="1"/>
          <p:nvPr/>
        </p:nvSpPr>
        <p:spPr>
          <a:xfrm>
            <a:off x="8924544" y="2206624"/>
            <a:ext cx="2926080" cy="2677656"/>
          </a:xfrm>
          <a:prstGeom prst="rect">
            <a:avLst/>
          </a:prstGeom>
          <a:noFill/>
        </p:spPr>
        <p:txBody>
          <a:bodyPr wrap="square" rtlCol="0">
            <a:spAutoFit/>
          </a:bodyPr>
          <a:lstStyle/>
          <a:p>
            <a:pPr marL="95250" indent="-95250"/>
            <a:r>
              <a:rPr lang="en-GB" sz="1400" b="1" dirty="0"/>
              <a:t>C</a:t>
            </a:r>
            <a:r>
              <a:rPr lang="en-GB" sz="1400" dirty="0"/>
              <a:t> = </a:t>
            </a:r>
            <a:r>
              <a:rPr lang="en-GB" sz="1400" dirty="0" smtClean="0"/>
              <a:t>compliance</a:t>
            </a:r>
          </a:p>
          <a:p>
            <a:pPr marL="95250" indent="-95250"/>
            <a:r>
              <a:rPr lang="en-GB" sz="1400" b="1" dirty="0" smtClean="0"/>
              <a:t>P</a:t>
            </a:r>
            <a:r>
              <a:rPr lang="en-GB" sz="1400" dirty="0" smtClean="0"/>
              <a:t> </a:t>
            </a:r>
            <a:r>
              <a:rPr lang="en-GB" sz="1400" dirty="0"/>
              <a:t>= partial </a:t>
            </a:r>
            <a:r>
              <a:rPr lang="en-GB" sz="1400" dirty="0" smtClean="0"/>
              <a:t>compliance</a:t>
            </a:r>
          </a:p>
          <a:p>
            <a:pPr marL="95250" indent="-95250"/>
            <a:r>
              <a:rPr lang="en-GB" sz="1400" b="1" dirty="0" smtClean="0"/>
              <a:t>NC</a:t>
            </a:r>
            <a:r>
              <a:rPr lang="en-GB" sz="1400" dirty="0" smtClean="0"/>
              <a:t> </a:t>
            </a:r>
            <a:r>
              <a:rPr lang="en-GB" sz="1400" dirty="0"/>
              <a:t>= non-compliance</a:t>
            </a:r>
          </a:p>
          <a:p>
            <a:pPr marL="95250" indent="-95250"/>
            <a:r>
              <a:rPr lang="en-GB" sz="1400" b="1" dirty="0"/>
              <a:t>BV</a:t>
            </a:r>
            <a:r>
              <a:rPr lang="en-GB" sz="1400" dirty="0"/>
              <a:t> = Bureau </a:t>
            </a:r>
            <a:r>
              <a:rPr lang="en-GB" sz="1400" dirty="0" err="1" smtClean="0"/>
              <a:t>Veritas</a:t>
            </a:r>
            <a:r>
              <a:rPr lang="en-GB" sz="1400" dirty="0" smtClean="0"/>
              <a:t> </a:t>
            </a:r>
          </a:p>
          <a:p>
            <a:pPr marL="95250" indent="-95250"/>
            <a:r>
              <a:rPr lang="en-GB" sz="1400" b="1" dirty="0" smtClean="0"/>
              <a:t>GFS</a:t>
            </a:r>
            <a:r>
              <a:rPr lang="en-GB" sz="1400" dirty="0" smtClean="0"/>
              <a:t> </a:t>
            </a:r>
            <a:r>
              <a:rPr lang="en-GB" sz="1400" dirty="0"/>
              <a:t>= Global Forestry </a:t>
            </a:r>
            <a:r>
              <a:rPr lang="en-GB" sz="1400" dirty="0" smtClean="0"/>
              <a:t>Services</a:t>
            </a:r>
          </a:p>
          <a:p>
            <a:pPr marL="95250" indent="-95250"/>
            <a:r>
              <a:rPr lang="en-GB" sz="1400" b="1" dirty="0" smtClean="0"/>
              <a:t>RA </a:t>
            </a:r>
            <a:r>
              <a:rPr lang="en-GB" sz="1400" b="1" dirty="0"/>
              <a:t>VLO </a:t>
            </a:r>
            <a:r>
              <a:rPr lang="en-GB" sz="1400" dirty="0"/>
              <a:t>= Rainforest Alliance Verification of Legal </a:t>
            </a:r>
            <a:r>
              <a:rPr lang="en-GB" sz="1400" dirty="0" smtClean="0"/>
              <a:t>Origin</a:t>
            </a:r>
          </a:p>
          <a:p>
            <a:pPr marL="95250" indent="-95250"/>
            <a:r>
              <a:rPr lang="en-GB" sz="1400" b="1" dirty="0" smtClean="0"/>
              <a:t>RA </a:t>
            </a:r>
            <a:r>
              <a:rPr lang="en-GB" sz="1400" b="1" dirty="0"/>
              <a:t>VLC </a:t>
            </a:r>
            <a:r>
              <a:rPr lang="en-GB" sz="1400" dirty="0"/>
              <a:t>= Rainforest Alliance Verification of Legal </a:t>
            </a:r>
            <a:r>
              <a:rPr lang="en-GB" sz="1400" dirty="0" smtClean="0"/>
              <a:t>Compliance</a:t>
            </a:r>
          </a:p>
          <a:p>
            <a:pPr marL="95250" indent="-95250"/>
            <a:r>
              <a:rPr lang="en-GB" sz="1400" b="1" dirty="0"/>
              <a:t>SA</a:t>
            </a:r>
            <a:r>
              <a:rPr lang="en-GB" sz="1400" dirty="0"/>
              <a:t> = Soil Association Certification Limited</a:t>
            </a:r>
          </a:p>
          <a:p>
            <a:pPr marL="95250" indent="-95250"/>
            <a:r>
              <a:rPr lang="en-GB" sz="1400" b="1" dirty="0" smtClean="0"/>
              <a:t>SCS</a:t>
            </a:r>
            <a:r>
              <a:rPr lang="en-GB" sz="1400" dirty="0" smtClean="0"/>
              <a:t> </a:t>
            </a:r>
            <a:r>
              <a:rPr lang="en-GB" sz="1400" dirty="0"/>
              <a:t>= SCS Global Services </a:t>
            </a:r>
          </a:p>
        </p:txBody>
      </p:sp>
    </p:spTree>
    <p:extLst>
      <p:ext uri="{BB962C8B-B14F-4D97-AF65-F5344CB8AC3E}">
        <p14:creationId xmlns:p14="http://schemas.microsoft.com/office/powerpoint/2010/main" val="1651370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92548"/>
            <a:ext cx="8229600" cy="1143000"/>
          </a:xfrm>
        </p:spPr>
        <p:txBody>
          <a:bodyPr>
            <a:normAutofit/>
          </a:bodyPr>
          <a:lstStyle/>
          <a:p>
            <a:r>
              <a:rPr lang="en-GB" dirty="0" smtClean="0">
                <a:solidFill>
                  <a:srgbClr val="006600"/>
                </a:solidFill>
              </a:rPr>
              <a:t>Chain of Custody requirements (1/3)</a:t>
            </a:r>
            <a:endParaRPr lang="en-GB" dirty="0">
              <a:solidFill>
                <a:srgbClr val="006600"/>
              </a:solidFill>
            </a:endParaRPr>
          </a:p>
        </p:txBody>
      </p:sp>
      <p:sp>
        <p:nvSpPr>
          <p:cNvPr id="3" name="Content Placeholder 2"/>
          <p:cNvSpPr>
            <a:spLocks noGrp="1"/>
          </p:cNvSpPr>
          <p:nvPr>
            <p:ph idx="1"/>
          </p:nvPr>
        </p:nvSpPr>
        <p:spPr>
          <a:xfrm>
            <a:off x="359229" y="2206625"/>
            <a:ext cx="6792685" cy="4525963"/>
          </a:xfrm>
        </p:spPr>
        <p:txBody>
          <a:bodyPr>
            <a:normAutofit/>
          </a:bodyPr>
          <a:lstStyle/>
          <a:p>
            <a:r>
              <a:rPr lang="en-GB" dirty="0"/>
              <a:t>All schemes have c</a:t>
            </a:r>
            <a:r>
              <a:rPr lang="en-GB" dirty="0" smtClean="0"/>
              <a:t>hain </a:t>
            </a:r>
            <a:r>
              <a:rPr lang="en-GB" dirty="0"/>
              <a:t>of </a:t>
            </a:r>
            <a:r>
              <a:rPr lang="en-GB" dirty="0" smtClean="0"/>
              <a:t>custody </a:t>
            </a:r>
            <a:r>
              <a:rPr lang="en-GB" dirty="0"/>
              <a:t>requirements for the supply chain</a:t>
            </a:r>
          </a:p>
          <a:p>
            <a:r>
              <a:rPr lang="en-GB" dirty="0"/>
              <a:t>Companies are not allowed to mix verified and unverified materials during processing, storage and transport</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18</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9040" y="2206625"/>
            <a:ext cx="4632960" cy="3096768"/>
          </a:xfrm>
          <a:prstGeom prst="rect">
            <a:avLst/>
          </a:prstGeom>
        </p:spPr>
      </p:pic>
    </p:spTree>
    <p:extLst>
      <p:ext uri="{BB962C8B-B14F-4D97-AF65-F5344CB8AC3E}">
        <p14:creationId xmlns:p14="http://schemas.microsoft.com/office/powerpoint/2010/main" val="762942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1662"/>
            <a:ext cx="8229600" cy="1143000"/>
          </a:xfrm>
        </p:spPr>
        <p:txBody>
          <a:bodyPr>
            <a:normAutofit/>
          </a:bodyPr>
          <a:lstStyle/>
          <a:p>
            <a:r>
              <a:rPr lang="en-GB" dirty="0" smtClean="0">
                <a:solidFill>
                  <a:srgbClr val="006600"/>
                </a:solidFill>
              </a:rPr>
              <a:t>Chain of Custody requirements (2/3)</a:t>
            </a:r>
            <a:endParaRPr lang="en-GB" dirty="0">
              <a:solidFill>
                <a:srgbClr val="006600"/>
              </a:solidFill>
            </a:endParaRPr>
          </a:p>
        </p:txBody>
      </p:sp>
      <p:sp>
        <p:nvSpPr>
          <p:cNvPr id="3" name="Content Placeholder 2"/>
          <p:cNvSpPr>
            <a:spLocks noGrp="1"/>
          </p:cNvSpPr>
          <p:nvPr>
            <p:ph idx="1"/>
          </p:nvPr>
        </p:nvSpPr>
        <p:spPr>
          <a:xfrm>
            <a:off x="348343" y="2206625"/>
            <a:ext cx="8229600" cy="4525963"/>
          </a:xfrm>
        </p:spPr>
        <p:txBody>
          <a:bodyPr>
            <a:normAutofit/>
          </a:bodyPr>
          <a:lstStyle/>
          <a:p>
            <a:r>
              <a:rPr lang="en-GB" dirty="0"/>
              <a:t>Some systems (Rainforest Alliance, BV, GFS) allow mixing of other verified materials</a:t>
            </a:r>
          </a:p>
          <a:p>
            <a:pPr lvl="1">
              <a:buSzPct val="80000"/>
              <a:buFont typeface="Wingdings" panose="05000000000000000000" pitchFamily="2" charset="2"/>
              <a:buChar char="§"/>
            </a:pPr>
            <a:r>
              <a:rPr lang="en-GB" dirty="0"/>
              <a:t>RA: ‘</a:t>
            </a:r>
            <a:r>
              <a:rPr lang="en-GB" i="1" dirty="0"/>
              <a:t>Organization shall not mix verified and non-verified material through processing; only products containing 100% verified material (or material verified or certified against an equivalent or higher level standard approved by </a:t>
            </a:r>
            <a:r>
              <a:rPr lang="en-GB" i="1" dirty="0" err="1"/>
              <a:t>SmartWood</a:t>
            </a:r>
            <a:r>
              <a:rPr lang="en-GB" i="1" dirty="0"/>
              <a:t>) are eligible for </a:t>
            </a:r>
            <a:r>
              <a:rPr lang="en-GB" i="1" dirty="0" err="1"/>
              <a:t>SmartWood</a:t>
            </a:r>
            <a:r>
              <a:rPr lang="en-GB" i="1" dirty="0"/>
              <a:t> claims.’ </a:t>
            </a:r>
            <a:r>
              <a:rPr lang="en-GB" dirty="0"/>
              <a:t>	</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19</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9449" y="2206862"/>
            <a:ext cx="3157728" cy="4267200"/>
          </a:xfrm>
          <a:prstGeom prst="rect">
            <a:avLst/>
          </a:prstGeom>
          <a:ln>
            <a:noFill/>
          </a:ln>
        </p:spPr>
      </p:pic>
    </p:spTree>
    <p:extLst>
      <p:ext uri="{BB962C8B-B14F-4D97-AF65-F5344CB8AC3E}">
        <p14:creationId xmlns:p14="http://schemas.microsoft.com/office/powerpoint/2010/main" val="3140305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Legal timber and legality verification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5658"/>
            <a:ext cx="8229600" cy="1143000"/>
          </a:xfrm>
        </p:spPr>
        <p:txBody>
          <a:bodyPr>
            <a:normAutofit/>
          </a:bodyPr>
          <a:lstStyle/>
          <a:p>
            <a:r>
              <a:rPr lang="en-GB" dirty="0" smtClean="0">
                <a:solidFill>
                  <a:srgbClr val="006600"/>
                </a:solidFill>
              </a:rPr>
              <a:t>Chain of Custody requirements (3/3)</a:t>
            </a:r>
            <a:endParaRPr lang="en-GB" dirty="0">
              <a:solidFill>
                <a:srgbClr val="006600"/>
              </a:solidFill>
            </a:endParaRPr>
          </a:p>
        </p:txBody>
      </p:sp>
      <p:sp>
        <p:nvSpPr>
          <p:cNvPr id="3" name="Content Placeholder 2"/>
          <p:cNvSpPr>
            <a:spLocks noGrp="1"/>
          </p:cNvSpPr>
          <p:nvPr>
            <p:ph idx="1"/>
          </p:nvPr>
        </p:nvSpPr>
        <p:spPr>
          <a:xfrm>
            <a:off x="359228" y="2206625"/>
            <a:ext cx="8746224" cy="5589240"/>
          </a:xfrm>
        </p:spPr>
        <p:txBody>
          <a:bodyPr>
            <a:noAutofit/>
          </a:bodyPr>
          <a:lstStyle/>
          <a:p>
            <a:r>
              <a:rPr lang="en-GB" sz="2600" dirty="0"/>
              <a:t>Mixing of other verified materials: Bureau </a:t>
            </a:r>
            <a:r>
              <a:rPr lang="en-GB" sz="2600" dirty="0" err="1"/>
              <a:t>Veritas</a:t>
            </a:r>
            <a:r>
              <a:rPr lang="en-GB" sz="2600" dirty="0"/>
              <a:t>:</a:t>
            </a:r>
          </a:p>
          <a:p>
            <a:pPr lvl="1">
              <a:buSzPct val="80000"/>
              <a:buFont typeface="Wingdings" panose="05000000000000000000" pitchFamily="2" charset="2"/>
              <a:buChar char="§"/>
            </a:pPr>
            <a:r>
              <a:rPr lang="en-GB" dirty="0"/>
              <a:t>allows mixing of ‘acceptable timber’ with verified timber:</a:t>
            </a:r>
          </a:p>
          <a:p>
            <a:pPr marL="1006475" lvl="2" indent="-230188"/>
            <a:r>
              <a:rPr lang="en-GB" dirty="0" smtClean="0"/>
              <a:t>A suppliers assessment programme is also considered as acceptable. In this case, the company applying for OLB certification carries out assessment on its suppliers. Supplier assessment programme does not ensure full compliance</a:t>
            </a:r>
            <a:r>
              <a:rPr lang="en-GB" dirty="0" smtClean="0">
                <a:solidFill>
                  <a:srgbClr val="FF0000"/>
                </a:solidFill>
              </a:rPr>
              <a:t>.</a:t>
            </a:r>
            <a:endParaRPr lang="en-GB" dirty="0" smtClean="0"/>
          </a:p>
          <a:p>
            <a:pPr marL="1006475" lvl="2" indent="-230188"/>
            <a:r>
              <a:rPr lang="en-GB" dirty="0"/>
              <a:t>OLB further recognise </a:t>
            </a:r>
            <a:r>
              <a:rPr lang="en-GB" dirty="0" err="1"/>
              <a:t>Kerhout</a:t>
            </a:r>
            <a:r>
              <a:rPr lang="en-GB" dirty="0"/>
              <a:t> Legal timber. The list of </a:t>
            </a:r>
            <a:r>
              <a:rPr lang="en-GB" dirty="0" err="1"/>
              <a:t>Kerhout</a:t>
            </a:r>
            <a:r>
              <a:rPr lang="en-GB" dirty="0"/>
              <a:t> certificates show that verification of legal origin is accepted, which does not cover all </a:t>
            </a:r>
            <a:r>
              <a:rPr lang="en-GB" dirty="0" smtClean="0"/>
              <a:t>requirements</a:t>
            </a:r>
            <a:r>
              <a:rPr lang="en-GB" dirty="0" smtClean="0">
                <a:solidFill>
                  <a:srgbClr val="FF0000"/>
                </a:solidFill>
              </a:rPr>
              <a:t>.</a:t>
            </a:r>
            <a:r>
              <a:rPr lang="en-GB" dirty="0"/>
              <a:t>	</a:t>
            </a:r>
          </a:p>
          <a:p>
            <a:r>
              <a:rPr lang="en-GB" sz="2600" dirty="0"/>
              <a:t>Mixing of other materials: Global Forestry Services:</a:t>
            </a:r>
          </a:p>
          <a:p>
            <a:pPr lvl="1">
              <a:buSzPct val="80000"/>
              <a:buFont typeface="Wingdings" panose="05000000000000000000" pitchFamily="2" charset="2"/>
              <a:buChar char="§"/>
            </a:pPr>
            <a:r>
              <a:rPr lang="en-GB" dirty="0"/>
              <a:t>Accept VLO which does not fully cover all requirements</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20</a:t>
            </a:fld>
            <a:endParaRPr lang="zh-TW" altLang="en-US"/>
          </a:p>
        </p:txBody>
      </p:sp>
    </p:spTree>
    <p:extLst>
      <p:ext uri="{BB962C8B-B14F-4D97-AF65-F5344CB8AC3E}">
        <p14:creationId xmlns:p14="http://schemas.microsoft.com/office/powerpoint/2010/main" val="772576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5658"/>
            <a:ext cx="8229600" cy="1143000"/>
          </a:xfrm>
        </p:spPr>
        <p:txBody>
          <a:bodyPr/>
          <a:lstStyle/>
          <a:p>
            <a:r>
              <a:rPr lang="en-GB" dirty="0" smtClean="0">
                <a:solidFill>
                  <a:srgbClr val="006600"/>
                </a:solidFill>
              </a:rPr>
              <a:t>Chain of Custody approach (1/3)</a:t>
            </a:r>
            <a:endParaRPr lang="en-GB" dirty="0">
              <a:solidFill>
                <a:srgbClr val="006600"/>
              </a:solidFill>
            </a:endParaRPr>
          </a:p>
        </p:txBody>
      </p:sp>
      <p:sp>
        <p:nvSpPr>
          <p:cNvPr id="3" name="Content Placeholder 2"/>
          <p:cNvSpPr>
            <a:spLocks noGrp="1"/>
          </p:cNvSpPr>
          <p:nvPr>
            <p:ph idx="1"/>
          </p:nvPr>
        </p:nvSpPr>
        <p:spPr>
          <a:xfrm>
            <a:off x="359228" y="2206625"/>
            <a:ext cx="8229600" cy="4525963"/>
          </a:xfrm>
        </p:spPr>
        <p:txBody>
          <a:bodyPr>
            <a:noAutofit/>
          </a:bodyPr>
          <a:lstStyle/>
          <a:p>
            <a:pPr marL="0" indent="0">
              <a:buNone/>
            </a:pPr>
            <a:r>
              <a:rPr lang="en-GB" dirty="0" smtClean="0"/>
              <a:t>1) Paper </a:t>
            </a:r>
            <a:r>
              <a:rPr lang="en-GB" dirty="0"/>
              <a:t>based: conventional method</a:t>
            </a:r>
          </a:p>
          <a:p>
            <a:pPr lvl="1">
              <a:buSzPct val="80000"/>
              <a:buFont typeface="Wingdings" panose="05000000000000000000" pitchFamily="2" charset="2"/>
              <a:buChar char="§"/>
            </a:pPr>
            <a:r>
              <a:rPr lang="en-GB" dirty="0"/>
              <a:t>Examine documented evidence to confirm that timber is obtained from a legal source</a:t>
            </a:r>
          </a:p>
          <a:p>
            <a:pPr lvl="1">
              <a:buSzPct val="80000"/>
              <a:buFont typeface="Wingdings" panose="05000000000000000000" pitchFamily="2" charset="2"/>
              <a:buChar char="§"/>
            </a:pPr>
            <a:r>
              <a:rPr lang="en-GB" dirty="0"/>
              <a:t>Compare information on the quantity of verified raw material purchased versus the quantity of verified product sold to ascertain whether there are any significant differences</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21</a:t>
            </a:fld>
            <a:endParaRPr lang="zh-TW" altLang="en-US"/>
          </a:p>
        </p:txBody>
      </p:sp>
    </p:spTree>
    <p:extLst>
      <p:ext uri="{BB962C8B-B14F-4D97-AF65-F5344CB8AC3E}">
        <p14:creationId xmlns:p14="http://schemas.microsoft.com/office/powerpoint/2010/main" val="413826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3886"/>
            <a:ext cx="8229600" cy="1143000"/>
          </a:xfrm>
        </p:spPr>
        <p:txBody>
          <a:bodyPr/>
          <a:lstStyle/>
          <a:p>
            <a:r>
              <a:rPr lang="en-GB" dirty="0" smtClean="0">
                <a:solidFill>
                  <a:srgbClr val="006600"/>
                </a:solidFill>
              </a:rPr>
              <a:t>Chain of Custody approach (2/3)</a:t>
            </a:r>
            <a:endParaRPr lang="en-GB" dirty="0">
              <a:solidFill>
                <a:srgbClr val="006600"/>
              </a:solidFill>
            </a:endParaRPr>
          </a:p>
        </p:txBody>
      </p:sp>
      <p:sp>
        <p:nvSpPr>
          <p:cNvPr id="3" name="Content Placeholder 2"/>
          <p:cNvSpPr>
            <a:spLocks noGrp="1"/>
          </p:cNvSpPr>
          <p:nvPr>
            <p:ph idx="1"/>
          </p:nvPr>
        </p:nvSpPr>
        <p:spPr>
          <a:xfrm>
            <a:off x="359229" y="2206625"/>
            <a:ext cx="8229600" cy="4525963"/>
          </a:xfrm>
        </p:spPr>
        <p:txBody>
          <a:bodyPr>
            <a:noAutofit/>
          </a:bodyPr>
          <a:lstStyle/>
          <a:p>
            <a:pPr marL="0" indent="0">
              <a:buNone/>
            </a:pPr>
            <a:r>
              <a:rPr lang="en-GB" dirty="0" smtClean="0"/>
              <a:t>2) DNA </a:t>
            </a:r>
            <a:r>
              <a:rPr lang="en-GB" dirty="0"/>
              <a:t>(used by </a:t>
            </a:r>
            <a:r>
              <a:rPr lang="en-GB" dirty="0" smtClean="0"/>
              <a:t>CertiSource</a:t>
            </a:r>
            <a:r>
              <a:rPr lang="en-GB" dirty="0"/>
              <a:t>)</a:t>
            </a:r>
          </a:p>
          <a:p>
            <a:pPr lvl="1">
              <a:buSzPct val="80000"/>
              <a:buFont typeface="Wingdings" panose="05000000000000000000" pitchFamily="2" charset="2"/>
              <a:buChar char="§"/>
            </a:pPr>
            <a:r>
              <a:rPr lang="en-GB" dirty="0"/>
              <a:t>In addition to paper based approach</a:t>
            </a:r>
          </a:p>
          <a:p>
            <a:pPr lvl="1">
              <a:buSzPct val="80000"/>
              <a:buFont typeface="Wingdings" panose="05000000000000000000" pitchFamily="2" charset="2"/>
              <a:buChar char="§"/>
            </a:pPr>
            <a:r>
              <a:rPr lang="en-GB" dirty="0"/>
              <a:t>A scientific validation of the </a:t>
            </a:r>
            <a:r>
              <a:rPr lang="en-GB" dirty="0" smtClean="0"/>
              <a:t>paper</a:t>
            </a:r>
            <a:r>
              <a:rPr lang="en-GB" dirty="0">
                <a:solidFill>
                  <a:srgbClr val="FF0000"/>
                </a:solidFill>
              </a:rPr>
              <a:t> </a:t>
            </a:r>
            <a:r>
              <a:rPr lang="en-GB" dirty="0" smtClean="0"/>
              <a:t>based </a:t>
            </a:r>
            <a:r>
              <a:rPr lang="en-GB" dirty="0" err="1"/>
              <a:t>CoC</a:t>
            </a:r>
            <a:r>
              <a:rPr lang="en-GB" dirty="0"/>
              <a:t> documentation by matching DNA samples taken from the same tree at different points in the supply chain</a:t>
            </a:r>
          </a:p>
          <a:p>
            <a:pPr lvl="1">
              <a:buSzPct val="80000"/>
              <a:buFont typeface="Wingdings" panose="05000000000000000000" pitchFamily="2" charset="2"/>
              <a:buChar char="§"/>
            </a:pPr>
            <a:r>
              <a:rPr lang="en-GB" dirty="0"/>
              <a:t>If the DNA samples match according to pre-defined statistical thresholds the </a:t>
            </a:r>
            <a:r>
              <a:rPr lang="en-GB" dirty="0" err="1"/>
              <a:t>CoC</a:t>
            </a:r>
            <a:r>
              <a:rPr lang="en-GB" dirty="0"/>
              <a:t> is validated</a:t>
            </a:r>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22</a:t>
            </a:fld>
            <a:endParaRPr lang="zh-TW" altLang="en-US"/>
          </a:p>
        </p:txBody>
      </p:sp>
    </p:spTree>
    <p:extLst>
      <p:ext uri="{BB962C8B-B14F-4D97-AF65-F5344CB8AC3E}">
        <p14:creationId xmlns:p14="http://schemas.microsoft.com/office/powerpoint/2010/main" val="428345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64771"/>
            <a:ext cx="8229600" cy="1143000"/>
          </a:xfrm>
        </p:spPr>
        <p:txBody>
          <a:bodyPr/>
          <a:lstStyle/>
          <a:p>
            <a:r>
              <a:rPr lang="en-GB" dirty="0" smtClean="0">
                <a:solidFill>
                  <a:srgbClr val="006600"/>
                </a:solidFill>
              </a:rPr>
              <a:t>Chain of Custody approach (3/3)</a:t>
            </a:r>
            <a:endParaRPr lang="en-GB" dirty="0">
              <a:solidFill>
                <a:srgbClr val="006600"/>
              </a:solidFill>
            </a:endParaRPr>
          </a:p>
        </p:txBody>
      </p:sp>
      <p:sp>
        <p:nvSpPr>
          <p:cNvPr id="3" name="Content Placeholder 2"/>
          <p:cNvSpPr>
            <a:spLocks noGrp="1"/>
          </p:cNvSpPr>
          <p:nvPr>
            <p:ph idx="1"/>
          </p:nvPr>
        </p:nvSpPr>
        <p:spPr>
          <a:xfrm>
            <a:off x="359228" y="2206625"/>
            <a:ext cx="8229600" cy="4525963"/>
          </a:xfrm>
        </p:spPr>
        <p:txBody>
          <a:bodyPr>
            <a:normAutofit/>
          </a:bodyPr>
          <a:lstStyle/>
          <a:p>
            <a:r>
              <a:rPr lang="en-GB" dirty="0"/>
              <a:t>Most schemes are product specific, i.e. products scope is defined within verification</a:t>
            </a:r>
          </a:p>
          <a:p>
            <a:r>
              <a:rPr lang="en-GB" dirty="0" smtClean="0"/>
              <a:t>CertiSource</a:t>
            </a:r>
            <a:r>
              <a:rPr lang="en-GB" dirty="0"/>
              <a:t>: Batch-based system</a:t>
            </a:r>
          </a:p>
          <a:p>
            <a:pPr lvl="1"/>
            <a:r>
              <a:rPr lang="en-GB" dirty="0" smtClean="0"/>
              <a:t>Requires that each batch of timber is audited for legality against its requirements</a:t>
            </a:r>
          </a:p>
          <a:p>
            <a:r>
              <a:rPr lang="en-GB" dirty="0" smtClean="0"/>
              <a:t>Global Forestry Services (GFS): </a:t>
            </a:r>
            <a:r>
              <a:rPr lang="en-GB" dirty="0"/>
              <a:t>Company performance</a:t>
            </a:r>
          </a:p>
          <a:p>
            <a:pPr lvl="1"/>
            <a:r>
              <a:rPr lang="en-GB" dirty="0" smtClean="0"/>
              <a:t>Not product specific</a:t>
            </a:r>
          </a:p>
          <a:p>
            <a:pPr lvl="1"/>
            <a:r>
              <a:rPr lang="en-GB" dirty="0" smtClean="0"/>
              <a:t>Assesses company performance and traces the wood from the supplier back to the forest source</a:t>
            </a:r>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23</a:t>
            </a:fld>
            <a:endParaRPr lang="zh-TW" altLang="en-US"/>
          </a:p>
        </p:txBody>
      </p:sp>
    </p:spTree>
    <p:extLst>
      <p:ext uri="{BB962C8B-B14F-4D97-AF65-F5344CB8AC3E}">
        <p14:creationId xmlns:p14="http://schemas.microsoft.com/office/powerpoint/2010/main" val="31156092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91859"/>
            <a:ext cx="8229600" cy="1143000"/>
          </a:xfrm>
        </p:spPr>
        <p:txBody>
          <a:bodyPr/>
          <a:lstStyle/>
          <a:p>
            <a:r>
              <a:rPr lang="en-GB" dirty="0" smtClean="0">
                <a:solidFill>
                  <a:srgbClr val="006600"/>
                </a:solidFill>
              </a:rPr>
              <a:t>Verification requirements</a:t>
            </a:r>
            <a:endParaRPr lang="en-GB" dirty="0">
              <a:solidFill>
                <a:srgbClr val="006600"/>
              </a:solidFill>
            </a:endParaRPr>
          </a:p>
        </p:txBody>
      </p:sp>
      <p:sp>
        <p:nvSpPr>
          <p:cNvPr id="3" name="Content Placeholder 2"/>
          <p:cNvSpPr>
            <a:spLocks noGrp="1"/>
          </p:cNvSpPr>
          <p:nvPr>
            <p:ph idx="1"/>
          </p:nvPr>
        </p:nvSpPr>
        <p:spPr>
          <a:xfrm>
            <a:off x="359228" y="2206625"/>
            <a:ext cx="8870116" cy="4525963"/>
          </a:xfrm>
        </p:spPr>
        <p:txBody>
          <a:bodyPr>
            <a:normAutofit fontScale="92500" lnSpcReduction="10000"/>
          </a:bodyPr>
          <a:lstStyle/>
          <a:p>
            <a:r>
              <a:rPr lang="en-GB" dirty="0"/>
              <a:t>Bureau </a:t>
            </a:r>
            <a:r>
              <a:rPr lang="en-GB" dirty="0" err="1"/>
              <a:t>Veritas</a:t>
            </a:r>
            <a:r>
              <a:rPr lang="en-GB" dirty="0"/>
              <a:t>, </a:t>
            </a:r>
            <a:r>
              <a:rPr lang="en-GB" dirty="0" err="1" smtClean="0"/>
              <a:t>NEPCon</a:t>
            </a:r>
            <a:r>
              <a:rPr lang="en-GB" dirty="0"/>
              <a:t>, </a:t>
            </a:r>
            <a:r>
              <a:rPr lang="en-GB" dirty="0" err="1"/>
              <a:t>SmartWood</a:t>
            </a:r>
            <a:r>
              <a:rPr lang="en-GB" dirty="0"/>
              <a:t>, SCS Global </a:t>
            </a:r>
            <a:r>
              <a:rPr lang="en-GB" dirty="0" smtClean="0"/>
              <a:t>Services, </a:t>
            </a:r>
            <a:r>
              <a:rPr lang="en-GB" dirty="0"/>
              <a:t>Soil Association Certification Limited</a:t>
            </a:r>
          </a:p>
          <a:p>
            <a:pPr lvl="1">
              <a:buSzPct val="80000"/>
              <a:buFont typeface="Wingdings" panose="05000000000000000000" pitchFamily="2" charset="2"/>
              <a:buChar char="§"/>
            </a:pPr>
            <a:r>
              <a:rPr lang="en-GB" dirty="0" smtClean="0"/>
              <a:t>Carried out by certification bodies themselves </a:t>
            </a:r>
          </a:p>
          <a:p>
            <a:pPr lvl="1">
              <a:buSzPct val="80000"/>
              <a:buFont typeface="Wingdings" panose="05000000000000000000" pitchFamily="2" charset="2"/>
              <a:buChar char="§"/>
            </a:pPr>
            <a:r>
              <a:rPr lang="en-GB" dirty="0" smtClean="0"/>
              <a:t>Comply with ISO Guide 65 &amp; ISO/IEC 17021</a:t>
            </a:r>
          </a:p>
          <a:p>
            <a:pPr lvl="1">
              <a:buSzPct val="80000"/>
              <a:buFont typeface="Wingdings" panose="05000000000000000000" pitchFamily="2" charset="2"/>
              <a:buChar char="§"/>
            </a:pPr>
            <a:r>
              <a:rPr lang="en-GB" dirty="0" smtClean="0"/>
              <a:t>Carry out forest certification for FSC</a:t>
            </a:r>
            <a:r>
              <a:rPr lang="de-DE" dirty="0" smtClean="0"/>
              <a:t>®</a:t>
            </a:r>
            <a:r>
              <a:rPr lang="en-GB" dirty="0" smtClean="0"/>
              <a:t> and/or PEFC</a:t>
            </a:r>
          </a:p>
          <a:p>
            <a:r>
              <a:rPr lang="en-GB" dirty="0" smtClean="0"/>
              <a:t>CertiSource </a:t>
            </a:r>
            <a:endParaRPr lang="en-GB" dirty="0"/>
          </a:p>
          <a:p>
            <a:pPr lvl="1">
              <a:buSzPct val="80000"/>
              <a:buFont typeface="Wingdings" panose="05000000000000000000" pitchFamily="2" charset="2"/>
              <a:buChar char="§"/>
            </a:pPr>
            <a:r>
              <a:rPr lang="en-GB" dirty="0" smtClean="0"/>
              <a:t>Not a certification body</a:t>
            </a:r>
          </a:p>
          <a:p>
            <a:pPr lvl="1">
              <a:buSzPct val="80000"/>
              <a:buFont typeface="Wingdings" panose="05000000000000000000" pitchFamily="2" charset="2"/>
              <a:buChar char="§"/>
            </a:pPr>
            <a:r>
              <a:rPr lang="en-GB" dirty="0" smtClean="0"/>
              <a:t>Requires the certification body to be accredited against ISO Guide 65</a:t>
            </a:r>
          </a:p>
          <a:p>
            <a:r>
              <a:rPr lang="en-GB" dirty="0"/>
              <a:t>Global Forestry Services</a:t>
            </a:r>
          </a:p>
          <a:p>
            <a:pPr lvl="1">
              <a:buSzPct val="80000"/>
              <a:buFont typeface="Wingdings" panose="05000000000000000000" pitchFamily="2" charset="2"/>
              <a:buChar char="§"/>
            </a:pPr>
            <a:r>
              <a:rPr lang="en-GB" dirty="0" smtClean="0"/>
              <a:t>Not a certification body</a:t>
            </a:r>
          </a:p>
          <a:p>
            <a:pPr lvl="1">
              <a:buSzPct val="80000"/>
              <a:buFont typeface="Wingdings" panose="05000000000000000000" pitchFamily="2" charset="2"/>
              <a:buChar char="§"/>
            </a:pPr>
            <a:r>
              <a:rPr lang="en-GB" dirty="0" smtClean="0"/>
              <a:t>Does not require verification to be undertaken by a body conforming to ISO norms</a:t>
            </a:r>
          </a:p>
          <a:p>
            <a:pPr lvl="1"/>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24</a:t>
            </a:fld>
            <a:endParaRPr lang="zh-TW" altLang="en-US"/>
          </a:p>
        </p:txBody>
      </p:sp>
    </p:spTree>
    <p:extLst>
      <p:ext uri="{BB962C8B-B14F-4D97-AF65-F5344CB8AC3E}">
        <p14:creationId xmlns:p14="http://schemas.microsoft.com/office/powerpoint/2010/main" val="10902881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538" y="1203434"/>
            <a:ext cx="8229600" cy="1143000"/>
          </a:xfrm>
        </p:spPr>
        <p:txBody>
          <a:bodyPr/>
          <a:lstStyle/>
          <a:p>
            <a:r>
              <a:rPr lang="en-GB" dirty="0" smtClean="0">
                <a:solidFill>
                  <a:srgbClr val="006600"/>
                </a:solidFill>
              </a:rPr>
              <a:t>Summary</a:t>
            </a:r>
            <a:endParaRPr lang="en-GB" dirty="0">
              <a:solidFill>
                <a:srgbClr val="006600"/>
              </a:solidFill>
            </a:endParaRPr>
          </a:p>
        </p:txBody>
      </p:sp>
      <p:sp>
        <p:nvSpPr>
          <p:cNvPr id="3" name="Content Placeholder 2"/>
          <p:cNvSpPr>
            <a:spLocks noGrp="1"/>
          </p:cNvSpPr>
          <p:nvPr>
            <p:ph idx="1"/>
          </p:nvPr>
        </p:nvSpPr>
        <p:spPr>
          <a:xfrm>
            <a:off x="338538" y="2206625"/>
            <a:ext cx="8229600" cy="4525963"/>
          </a:xfrm>
        </p:spPr>
        <p:txBody>
          <a:bodyPr>
            <a:normAutofit/>
          </a:bodyPr>
          <a:lstStyle/>
          <a:p>
            <a:r>
              <a:rPr lang="en-GB" sz="2600" dirty="0"/>
              <a:t>Legality verification is a process for verifying legal </a:t>
            </a:r>
            <a:r>
              <a:rPr lang="en-GB" sz="2600" dirty="0" smtClean="0"/>
              <a:t>timber</a:t>
            </a:r>
          </a:p>
          <a:p>
            <a:r>
              <a:rPr lang="en-GB" sz="2600" dirty="0"/>
              <a:t>A tool for suppliers to demonstrate that they meet legality requirements</a:t>
            </a:r>
          </a:p>
          <a:p>
            <a:pPr lvl="1">
              <a:buSzPct val="80000"/>
              <a:buFont typeface="Wingdings" panose="05000000000000000000" pitchFamily="2" charset="2"/>
              <a:buChar char="§"/>
            </a:pPr>
            <a:r>
              <a:rPr lang="en-GB" sz="2600" dirty="0"/>
              <a:t>An important step to meet legislative requirements (EU Timber Regulation, US </a:t>
            </a:r>
            <a:r>
              <a:rPr lang="en-GB" sz="2600" dirty="0" err="1"/>
              <a:t>Lacey</a:t>
            </a:r>
            <a:r>
              <a:rPr lang="en-GB" sz="2600" dirty="0"/>
              <a:t> Act</a:t>
            </a:r>
            <a:r>
              <a:rPr lang="en-GB" sz="2600" dirty="0" smtClean="0"/>
              <a:t>)</a:t>
            </a:r>
            <a:endParaRPr lang="en-GB" sz="2600" dirty="0"/>
          </a:p>
          <a:p>
            <a:r>
              <a:rPr lang="en-GB" sz="2600" dirty="0"/>
              <a:t>Similarities and differences amongst schemes</a:t>
            </a:r>
          </a:p>
          <a:p>
            <a:r>
              <a:rPr lang="en-GB" sz="2600" dirty="0"/>
              <a:t>Plan to phase out Verification of Legal Origin (VLO)</a:t>
            </a:r>
          </a:p>
          <a:p>
            <a:endParaRPr lang="en-GB" dirty="0"/>
          </a:p>
        </p:txBody>
      </p:sp>
      <p:sp>
        <p:nvSpPr>
          <p:cNvPr id="4" name="TextBox 3"/>
          <p:cNvSpPr txBox="1"/>
          <p:nvPr/>
        </p:nvSpPr>
        <p:spPr>
          <a:xfrm>
            <a:off x="338538" y="5844440"/>
            <a:ext cx="10100862" cy="850274"/>
          </a:xfrm>
          <a:prstGeom prst="rect">
            <a:avLst/>
          </a:prstGeom>
          <a:solidFill>
            <a:srgbClr val="006600"/>
          </a:solidFill>
        </p:spPr>
        <p:txBody>
          <a:bodyPr wrap="square" rtlCol="0">
            <a:spAutoFit/>
          </a:bodyPr>
          <a:lstStyle/>
          <a:p>
            <a:r>
              <a:rPr lang="en-GB" sz="2400" dirty="0">
                <a:solidFill>
                  <a:schemeClr val="bg1"/>
                </a:solidFill>
              </a:rPr>
              <a:t>Note: the role of legality verification under the EU TR will be discussed in a separate presentation</a:t>
            </a:r>
          </a:p>
        </p:txBody>
      </p:sp>
      <p:sp>
        <p:nvSpPr>
          <p:cNvPr id="5" name="Slide Number Placeholder 4"/>
          <p:cNvSpPr>
            <a:spLocks noGrp="1"/>
          </p:cNvSpPr>
          <p:nvPr>
            <p:ph type="sldNum" sz="quarter" idx="12"/>
          </p:nvPr>
        </p:nvSpPr>
        <p:spPr/>
        <p:txBody>
          <a:bodyPr/>
          <a:lstStyle/>
          <a:p>
            <a:fld id="{550D09E1-CAB4-408E-A298-59F1CA6C6FDF}" type="slidenum">
              <a:rPr lang="zh-TW" altLang="en-US" smtClean="0"/>
              <a:t>25</a:t>
            </a:fld>
            <a:endParaRPr lang="zh-TW" altLang="en-US"/>
          </a:p>
        </p:txBody>
      </p:sp>
    </p:spTree>
    <p:extLst>
      <p:ext uri="{BB962C8B-B14F-4D97-AF65-F5344CB8AC3E}">
        <p14:creationId xmlns:p14="http://schemas.microsoft.com/office/powerpoint/2010/main" val="29630381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0424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325" y="1186543"/>
            <a:ext cx="8229600" cy="1143000"/>
          </a:xfrm>
        </p:spPr>
        <p:txBody>
          <a:bodyPr/>
          <a:lstStyle/>
          <a:p>
            <a:r>
              <a:rPr lang="en-GB" dirty="0" smtClean="0">
                <a:solidFill>
                  <a:srgbClr val="006600"/>
                </a:solidFill>
              </a:rPr>
              <a:t>What is legal timber?</a:t>
            </a:r>
            <a:endParaRPr lang="en-GB" dirty="0">
              <a:solidFill>
                <a:srgbClr val="006600"/>
              </a:solidFill>
            </a:endParaRPr>
          </a:p>
        </p:txBody>
      </p:sp>
      <p:sp>
        <p:nvSpPr>
          <p:cNvPr id="3" name="Content Placeholder 2"/>
          <p:cNvSpPr>
            <a:spLocks noGrp="1"/>
          </p:cNvSpPr>
          <p:nvPr>
            <p:ph idx="1"/>
          </p:nvPr>
        </p:nvSpPr>
        <p:spPr>
          <a:xfrm>
            <a:off x="371325" y="2206625"/>
            <a:ext cx="11178417" cy="4525963"/>
          </a:xfrm>
        </p:spPr>
        <p:txBody>
          <a:bodyPr>
            <a:normAutofit/>
          </a:bodyPr>
          <a:lstStyle/>
          <a:p>
            <a:r>
              <a:rPr lang="en-GB" dirty="0"/>
              <a:t>The EU Timber Regulation refers to timber from forests which have been managed and harvested in </a:t>
            </a:r>
            <a:r>
              <a:rPr lang="en-GB" b="1" dirty="0">
                <a:solidFill>
                  <a:srgbClr val="006600"/>
                </a:solidFill>
              </a:rPr>
              <a:t>compliance with the laws </a:t>
            </a:r>
            <a:r>
              <a:rPr lang="en-GB" dirty="0"/>
              <a:t>of the country and/or subnational region where the timber originated, i.e. timber was harvested in accordance with national laws</a:t>
            </a:r>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t>3</a:t>
            </a:fld>
            <a:endParaRPr lang="zh-TW" altLang="en-US"/>
          </a:p>
        </p:txBody>
      </p:sp>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1325" y="4143375"/>
            <a:ext cx="9753600" cy="2714625"/>
          </a:xfrm>
          <a:prstGeom prst="rect">
            <a:avLst/>
          </a:prstGeom>
        </p:spPr>
      </p:pic>
    </p:spTree>
    <p:extLst>
      <p:ext uri="{BB962C8B-B14F-4D97-AF65-F5344CB8AC3E}">
        <p14:creationId xmlns:p14="http://schemas.microsoft.com/office/powerpoint/2010/main" val="1273337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95135"/>
            <a:ext cx="8229600" cy="1143000"/>
          </a:xfrm>
        </p:spPr>
        <p:txBody>
          <a:bodyPr/>
          <a:lstStyle/>
          <a:p>
            <a:r>
              <a:rPr lang="en-GB" dirty="0" smtClean="0">
                <a:solidFill>
                  <a:srgbClr val="006600"/>
                </a:solidFill>
              </a:rPr>
              <a:t>Ensuring legality of timber</a:t>
            </a:r>
            <a:endParaRPr lang="en-GB" dirty="0">
              <a:solidFill>
                <a:srgbClr val="006600"/>
              </a:solidFill>
            </a:endParaRPr>
          </a:p>
        </p:txBody>
      </p:sp>
      <p:sp>
        <p:nvSpPr>
          <p:cNvPr id="3" name="Content Placeholder 2"/>
          <p:cNvSpPr>
            <a:spLocks noGrp="1"/>
          </p:cNvSpPr>
          <p:nvPr>
            <p:ph idx="1"/>
          </p:nvPr>
        </p:nvSpPr>
        <p:spPr>
          <a:xfrm>
            <a:off x="482115" y="2206625"/>
            <a:ext cx="10915228" cy="4351338"/>
          </a:xfrm>
        </p:spPr>
        <p:txBody>
          <a:bodyPr/>
          <a:lstStyle/>
          <a:p>
            <a:r>
              <a:rPr lang="en-GB" dirty="0"/>
              <a:t>Two components:</a:t>
            </a:r>
          </a:p>
          <a:p>
            <a:pPr lvl="1">
              <a:buSzPct val="80000"/>
              <a:buFont typeface="Wingdings" panose="05000000000000000000" pitchFamily="2" charset="2"/>
              <a:buChar char="§"/>
            </a:pPr>
            <a:r>
              <a:rPr lang="en-GB" b="1" dirty="0">
                <a:solidFill>
                  <a:srgbClr val="006600"/>
                </a:solidFill>
              </a:rPr>
              <a:t>Forest management </a:t>
            </a:r>
            <a:r>
              <a:rPr lang="en-GB" dirty="0"/>
              <a:t>– is the forest where the timber was harvested being managed legally?</a:t>
            </a:r>
          </a:p>
          <a:p>
            <a:pPr lvl="1">
              <a:buSzPct val="80000"/>
              <a:buFont typeface="Wingdings" panose="05000000000000000000" pitchFamily="2" charset="2"/>
              <a:buChar char="§"/>
            </a:pPr>
            <a:r>
              <a:rPr lang="en-GB" b="1" dirty="0">
                <a:solidFill>
                  <a:srgbClr val="006600"/>
                </a:solidFill>
              </a:rPr>
              <a:t>Supply chain control </a:t>
            </a:r>
            <a:r>
              <a:rPr lang="en-GB" dirty="0"/>
              <a:t>– what controls are in place to ensure that the timber really is from a legal source and has not been </a:t>
            </a:r>
            <a:r>
              <a:rPr lang="en-GB" dirty="0" smtClean="0"/>
              <a:t>mixed</a:t>
            </a:r>
            <a:r>
              <a:rPr lang="en-GB" dirty="0" smtClean="0">
                <a:solidFill>
                  <a:srgbClr val="FF0000"/>
                </a:solidFill>
              </a:rPr>
              <a:t> </a:t>
            </a:r>
            <a:r>
              <a:rPr lang="en-GB" dirty="0" smtClean="0"/>
              <a:t>with other timber</a:t>
            </a:r>
            <a:endParaRPr lang="en-GB" dirty="0"/>
          </a:p>
        </p:txBody>
      </p:sp>
      <p:sp>
        <p:nvSpPr>
          <p:cNvPr id="6" name="Oval 5"/>
          <p:cNvSpPr/>
          <p:nvPr/>
        </p:nvSpPr>
        <p:spPr>
          <a:xfrm>
            <a:off x="283029" y="2469645"/>
            <a:ext cx="10635342" cy="9696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4</a:t>
            </a:fld>
            <a:endParaRPr lang="zh-TW" altLang="en-US"/>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5560" y="4708311"/>
            <a:ext cx="8869680" cy="1100328"/>
          </a:xfrm>
          <a:prstGeom prst="rect">
            <a:avLst/>
          </a:prstGeom>
        </p:spPr>
      </p:pic>
      <p:sp>
        <p:nvSpPr>
          <p:cNvPr id="8" name="TextBox 7"/>
          <p:cNvSpPr txBox="1"/>
          <p:nvPr/>
        </p:nvSpPr>
        <p:spPr>
          <a:xfrm>
            <a:off x="3542576" y="6095384"/>
            <a:ext cx="6535638" cy="584775"/>
          </a:xfrm>
          <a:prstGeom prst="rect">
            <a:avLst/>
          </a:prstGeom>
          <a:noFill/>
        </p:spPr>
        <p:txBody>
          <a:bodyPr wrap="square" rtlCol="0">
            <a:spAutoFit/>
          </a:bodyPr>
          <a:lstStyle/>
          <a:p>
            <a:pPr algn="ctr"/>
            <a:r>
              <a:rPr lang="en-GB" sz="1600" dirty="0"/>
              <a:t>Are the controls in place to ensure that the timber is from legal forest and hasn’t been mixed with or substituted by other material?</a:t>
            </a:r>
          </a:p>
        </p:txBody>
      </p:sp>
      <p:sp>
        <p:nvSpPr>
          <p:cNvPr id="9" name="TextBox 8"/>
          <p:cNvSpPr txBox="1"/>
          <p:nvPr/>
        </p:nvSpPr>
        <p:spPr>
          <a:xfrm>
            <a:off x="1721676" y="6034956"/>
            <a:ext cx="1872208" cy="584775"/>
          </a:xfrm>
          <a:prstGeom prst="rect">
            <a:avLst/>
          </a:prstGeom>
          <a:noFill/>
        </p:spPr>
        <p:txBody>
          <a:bodyPr wrap="square" rtlCol="0">
            <a:spAutoFit/>
          </a:bodyPr>
          <a:lstStyle/>
          <a:p>
            <a:pPr algn="ctr"/>
            <a:r>
              <a:rPr lang="en-GB" sz="1600" dirty="0"/>
              <a:t>Is the forest </a:t>
            </a:r>
            <a:br>
              <a:rPr lang="en-GB" sz="1600" dirty="0"/>
            </a:br>
            <a:r>
              <a:rPr lang="en-GB" sz="1600" dirty="0"/>
              <a:t>managed legally</a:t>
            </a:r>
          </a:p>
        </p:txBody>
      </p:sp>
      <p:sp>
        <p:nvSpPr>
          <p:cNvPr id="10" name="Right Arrow 9"/>
          <p:cNvSpPr/>
          <p:nvPr/>
        </p:nvSpPr>
        <p:spPr>
          <a:xfrm rot="5400000">
            <a:off x="2511763" y="5779668"/>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ight Arrow 10"/>
          <p:cNvSpPr/>
          <p:nvPr/>
        </p:nvSpPr>
        <p:spPr>
          <a:xfrm rot="16200000">
            <a:off x="3601742" y="577286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ight Arrow 11"/>
          <p:cNvSpPr/>
          <p:nvPr/>
        </p:nvSpPr>
        <p:spPr>
          <a:xfrm rot="16200000">
            <a:off x="9777340" y="5776201"/>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3575744" y="4309749"/>
            <a:ext cx="6535638" cy="338554"/>
          </a:xfrm>
          <a:prstGeom prst="rect">
            <a:avLst/>
          </a:prstGeom>
          <a:noFill/>
        </p:spPr>
        <p:txBody>
          <a:bodyPr wrap="square" rtlCol="0">
            <a:spAutoFit/>
          </a:bodyPr>
          <a:lstStyle/>
          <a:p>
            <a:pPr algn="ctr"/>
            <a:r>
              <a:rPr lang="en-GB" sz="1600" dirty="0"/>
              <a:t>Supply Chain Control</a:t>
            </a:r>
          </a:p>
        </p:txBody>
      </p:sp>
      <p:sp>
        <p:nvSpPr>
          <p:cNvPr id="14" name="TextBox 13"/>
          <p:cNvSpPr txBox="1"/>
          <p:nvPr/>
        </p:nvSpPr>
        <p:spPr>
          <a:xfrm>
            <a:off x="1875551" y="4123536"/>
            <a:ext cx="1872208" cy="584775"/>
          </a:xfrm>
          <a:prstGeom prst="rect">
            <a:avLst/>
          </a:prstGeom>
          <a:noFill/>
        </p:spPr>
        <p:txBody>
          <a:bodyPr wrap="square" rtlCol="0">
            <a:spAutoFit/>
          </a:bodyPr>
          <a:lstStyle/>
          <a:p>
            <a:pPr algn="ctr"/>
            <a:r>
              <a:rPr lang="en-GB" sz="1600" dirty="0"/>
              <a:t>Forest </a:t>
            </a:r>
            <a:br>
              <a:rPr lang="en-GB" sz="1600" dirty="0"/>
            </a:br>
            <a:r>
              <a:rPr lang="en-GB" sz="1600" dirty="0"/>
              <a:t>Management</a:t>
            </a:r>
          </a:p>
        </p:txBody>
      </p:sp>
    </p:spTree>
    <p:extLst>
      <p:ext uri="{BB962C8B-B14F-4D97-AF65-F5344CB8AC3E}">
        <p14:creationId xmlns:p14="http://schemas.microsoft.com/office/powerpoint/2010/main" val="258745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81662"/>
            <a:ext cx="8229600" cy="1143000"/>
          </a:xfrm>
        </p:spPr>
        <p:txBody>
          <a:bodyPr/>
          <a:lstStyle/>
          <a:p>
            <a:r>
              <a:rPr lang="en-GB" dirty="0" smtClean="0">
                <a:solidFill>
                  <a:srgbClr val="006600"/>
                </a:solidFill>
              </a:rPr>
              <a:t>Why legality?</a:t>
            </a:r>
            <a:endParaRPr lang="en-GB" dirty="0">
              <a:solidFill>
                <a:srgbClr val="006600"/>
              </a:solidFill>
            </a:endParaRPr>
          </a:p>
        </p:txBody>
      </p:sp>
      <p:sp>
        <p:nvSpPr>
          <p:cNvPr id="3" name="Content Placeholder 2"/>
          <p:cNvSpPr>
            <a:spLocks noGrp="1"/>
          </p:cNvSpPr>
          <p:nvPr>
            <p:ph idx="1"/>
          </p:nvPr>
        </p:nvSpPr>
        <p:spPr>
          <a:xfrm>
            <a:off x="337458" y="2149474"/>
            <a:ext cx="11511194" cy="4525963"/>
          </a:xfrm>
        </p:spPr>
        <p:txBody>
          <a:bodyPr>
            <a:normAutofit/>
          </a:bodyPr>
          <a:lstStyle/>
          <a:p>
            <a:r>
              <a:rPr lang="en-GB" dirty="0"/>
              <a:t>Illegal logging causes economic, social and environmental </a:t>
            </a:r>
            <a:r>
              <a:rPr lang="en-GB" dirty="0" smtClean="0"/>
              <a:t>damage</a:t>
            </a:r>
            <a:endParaRPr lang="en-GB" strike="sngStrike" dirty="0"/>
          </a:p>
          <a:p>
            <a:r>
              <a:rPr lang="en-GB" dirty="0"/>
              <a:t>Legality is the essential first component of sustainable forest management</a:t>
            </a:r>
          </a:p>
          <a:p>
            <a:r>
              <a:rPr lang="en-GB" dirty="0"/>
              <a:t>Gap between current management practice and sustainable forest management</a:t>
            </a:r>
          </a:p>
          <a:p>
            <a:endParaRPr lang="en-GB" dirty="0"/>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t>5</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7458" y="4438650"/>
            <a:ext cx="10010775" cy="2419350"/>
          </a:xfrm>
          <a:prstGeom prst="rect">
            <a:avLst/>
          </a:prstGeom>
        </p:spPr>
      </p:pic>
    </p:spTree>
    <p:extLst>
      <p:ext uri="{BB962C8B-B14F-4D97-AF65-F5344CB8AC3E}">
        <p14:creationId xmlns:p14="http://schemas.microsoft.com/office/powerpoint/2010/main" val="3678254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3548"/>
            <a:ext cx="8229600" cy="1143000"/>
          </a:xfrm>
        </p:spPr>
        <p:txBody>
          <a:bodyPr/>
          <a:lstStyle/>
          <a:p>
            <a:r>
              <a:rPr lang="en-GB" dirty="0" smtClean="0">
                <a:solidFill>
                  <a:srgbClr val="006600"/>
                </a:solidFill>
              </a:rPr>
              <a:t>Definitions of legality</a:t>
            </a:r>
            <a:endParaRPr lang="en-GB" dirty="0">
              <a:solidFill>
                <a:srgbClr val="006600"/>
              </a:solidFill>
            </a:endParaRPr>
          </a:p>
        </p:txBody>
      </p:sp>
      <p:sp>
        <p:nvSpPr>
          <p:cNvPr id="3" name="Content Placeholder 2"/>
          <p:cNvSpPr>
            <a:spLocks noGrp="1"/>
          </p:cNvSpPr>
          <p:nvPr>
            <p:ph idx="1"/>
          </p:nvPr>
        </p:nvSpPr>
        <p:spPr>
          <a:xfrm>
            <a:off x="348342" y="2203450"/>
            <a:ext cx="8915401" cy="4526534"/>
          </a:xfrm>
        </p:spPr>
        <p:txBody>
          <a:bodyPr>
            <a:normAutofit lnSpcReduction="10000"/>
          </a:bodyPr>
          <a:lstStyle/>
          <a:p>
            <a:r>
              <a:rPr lang="en-GB" sz="2200" dirty="0"/>
              <a:t>No internationally agreed definition but increasing agreement on key elements</a:t>
            </a:r>
          </a:p>
          <a:p>
            <a:r>
              <a:rPr lang="en-GB" sz="2200" dirty="0"/>
              <a:t>Efforts to define:</a:t>
            </a:r>
          </a:p>
          <a:p>
            <a:pPr lvl="1">
              <a:buSzPct val="80000"/>
              <a:buFont typeface="Wingdings" panose="05000000000000000000" pitchFamily="2" charset="2"/>
              <a:buChar char="§"/>
            </a:pPr>
            <a:r>
              <a:rPr lang="en-GB" sz="2200" dirty="0"/>
              <a:t>UK-Indonesia </a:t>
            </a:r>
            <a:r>
              <a:rPr lang="en-GB" sz="2200" dirty="0" err="1"/>
              <a:t>MoU</a:t>
            </a:r>
            <a:endParaRPr lang="en-GB" sz="2200" dirty="0"/>
          </a:p>
          <a:p>
            <a:pPr lvl="1">
              <a:buSzPct val="80000"/>
              <a:buFont typeface="Wingdings" panose="05000000000000000000" pitchFamily="2" charset="2"/>
              <a:buChar char="§"/>
            </a:pPr>
            <a:r>
              <a:rPr lang="en-GB" sz="2200" dirty="0"/>
              <a:t>TFT </a:t>
            </a:r>
            <a:r>
              <a:rPr lang="en-GB" sz="2200" i="1" dirty="0"/>
              <a:t>Good Wood Guide</a:t>
            </a:r>
          </a:p>
          <a:p>
            <a:pPr lvl="1">
              <a:buSzPct val="80000"/>
              <a:buFont typeface="Wingdings" panose="05000000000000000000" pitchFamily="2" charset="2"/>
              <a:buChar char="§"/>
            </a:pPr>
            <a:r>
              <a:rPr lang="en-GB" sz="2200" dirty="0"/>
              <a:t>WWF </a:t>
            </a:r>
            <a:r>
              <a:rPr lang="en-GB" sz="2200" i="1" dirty="0"/>
              <a:t>Keep it Legal</a:t>
            </a:r>
          </a:p>
          <a:p>
            <a:pPr lvl="1">
              <a:buSzPct val="80000"/>
              <a:buFont typeface="Wingdings" panose="05000000000000000000" pitchFamily="2" charset="2"/>
              <a:buChar char="§"/>
            </a:pPr>
            <a:r>
              <a:rPr lang="en-GB" sz="2200" dirty="0"/>
              <a:t>TRAFFIC Guide to legal documentation</a:t>
            </a:r>
          </a:p>
          <a:p>
            <a:r>
              <a:rPr lang="en-GB" sz="2200" dirty="0"/>
              <a:t>Early </a:t>
            </a:r>
            <a:r>
              <a:rPr lang="en-GB" sz="2200" dirty="0" smtClean="0"/>
              <a:t>thinking: </a:t>
            </a:r>
            <a:r>
              <a:rPr lang="en-GB" sz="2200" dirty="0"/>
              <a:t>legality = legal origin</a:t>
            </a:r>
          </a:p>
          <a:p>
            <a:r>
              <a:rPr lang="en-GB" sz="2200" dirty="0"/>
              <a:t>Refined through experience to mean a subset of laws and regulations (i.e. legal compliance)</a:t>
            </a:r>
          </a:p>
          <a:p>
            <a:r>
              <a:rPr lang="en-GB" sz="2200" dirty="0"/>
              <a:t>Proving to be a difficult process to find agreement on definition of legality</a:t>
            </a:r>
          </a:p>
          <a:p>
            <a:r>
              <a:rPr lang="en-GB" sz="2200" dirty="0"/>
              <a:t>But the EU Timber Regulation has provided clear definition of legality</a:t>
            </a:r>
          </a:p>
          <a:p>
            <a:endParaRPr lang="en-GB" dirty="0"/>
          </a:p>
        </p:txBody>
      </p:sp>
      <p:pic>
        <p:nvPicPr>
          <p:cNvPr id="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24250" y="2277673"/>
            <a:ext cx="2473186" cy="3275111"/>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550D09E1-CAB4-408E-A298-59F1CA6C6FDF}" type="slidenum">
              <a:rPr lang="zh-TW" altLang="en-US" smtClean="0"/>
              <a:t>6</a:t>
            </a:fld>
            <a:endParaRPr lang="zh-TW" altLang="en-US"/>
          </a:p>
        </p:txBody>
      </p:sp>
    </p:spTree>
    <p:extLst>
      <p:ext uri="{BB962C8B-B14F-4D97-AF65-F5344CB8AC3E}">
        <p14:creationId xmlns:p14="http://schemas.microsoft.com/office/powerpoint/2010/main" val="1714262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idx="1"/>
          </p:nvPr>
        </p:nvSpPr>
        <p:spPr>
          <a:xfrm>
            <a:off x="369135" y="2206625"/>
            <a:ext cx="4664445" cy="4351338"/>
          </a:xfrm>
        </p:spPr>
        <p:txBody>
          <a:bodyPr>
            <a:noAutofit/>
          </a:bodyPr>
          <a:lstStyle/>
          <a:p>
            <a:pPr eaLnBrk="1" hangingPunct="1"/>
            <a:r>
              <a:rPr lang="en-US" dirty="0"/>
              <a:t>Legal management of forests means compliance with all relevant laws</a:t>
            </a:r>
          </a:p>
          <a:p>
            <a:pPr eaLnBrk="1" hangingPunct="1"/>
            <a:r>
              <a:rPr lang="en-US" dirty="0"/>
              <a:t>Legal requirements vary between countries</a:t>
            </a:r>
          </a:p>
          <a:p>
            <a:pPr eaLnBrk="1" hangingPunct="1"/>
            <a:r>
              <a:rPr lang="en-US" dirty="0"/>
              <a:t>Legal forest management may be similar to or different from sustainable forest management (SFM)</a:t>
            </a:r>
          </a:p>
        </p:txBody>
      </p:sp>
      <p:grpSp>
        <p:nvGrpSpPr>
          <p:cNvPr id="3" name="Group 2"/>
          <p:cNvGrpSpPr/>
          <p:nvPr/>
        </p:nvGrpSpPr>
        <p:grpSpPr>
          <a:xfrm>
            <a:off x="5400383" y="2315484"/>
            <a:ext cx="4527388" cy="4351413"/>
            <a:chOff x="6934200" y="1825627"/>
            <a:chExt cx="3338264" cy="3379131"/>
          </a:xfrm>
        </p:grpSpPr>
        <p:sp>
          <p:nvSpPr>
            <p:cNvPr id="10245" name="Text Box 5"/>
            <p:cNvSpPr txBox="1">
              <a:spLocks noChangeArrowheads="1"/>
            </p:cNvSpPr>
            <p:nvPr/>
          </p:nvSpPr>
          <p:spPr bwMode="auto">
            <a:xfrm>
              <a:off x="6934200" y="1825627"/>
              <a:ext cx="740908" cy="461665"/>
            </a:xfrm>
            <a:prstGeom prst="rect">
              <a:avLst/>
            </a:prstGeom>
            <a:noFill/>
            <a:ln w="9525">
              <a:noFill/>
              <a:miter lim="800000"/>
              <a:headEnd/>
              <a:tailEnd/>
            </a:ln>
          </p:spPr>
          <p:txBody>
            <a:bodyPr wrap="none">
              <a:spAutoFit/>
            </a:bodyPr>
            <a:lstStyle/>
            <a:p>
              <a:r>
                <a:rPr lang="en-US" sz="2400" b="1" dirty="0">
                  <a:solidFill>
                    <a:schemeClr val="tx1">
                      <a:lumMod val="50000"/>
                    </a:schemeClr>
                  </a:solidFill>
                </a:rPr>
                <a:t>SFM</a:t>
              </a:r>
            </a:p>
          </p:txBody>
        </p:sp>
        <p:sp>
          <p:nvSpPr>
            <p:cNvPr id="10246" name="Line 7"/>
            <p:cNvSpPr>
              <a:spLocks noChangeShapeType="1"/>
            </p:cNvSpPr>
            <p:nvPr/>
          </p:nvSpPr>
          <p:spPr bwMode="auto">
            <a:xfrm>
              <a:off x="7986712" y="2043111"/>
              <a:ext cx="2052638" cy="0"/>
            </a:xfrm>
            <a:prstGeom prst="line">
              <a:avLst/>
            </a:prstGeom>
            <a:noFill/>
            <a:ln w="76200">
              <a:solidFill>
                <a:schemeClr val="tx1">
                  <a:lumMod val="50000"/>
                </a:schemeClr>
              </a:solidFill>
              <a:round/>
              <a:headEnd/>
              <a:tailEnd/>
            </a:ln>
          </p:spPr>
          <p:txBody>
            <a:bodyPr/>
            <a:lstStyle/>
            <a:p>
              <a:endParaRPr lang="en-GB"/>
            </a:p>
          </p:txBody>
        </p:sp>
        <p:sp>
          <p:nvSpPr>
            <p:cNvPr id="10247" name="Text Box 8"/>
            <p:cNvSpPr txBox="1">
              <a:spLocks noChangeArrowheads="1"/>
            </p:cNvSpPr>
            <p:nvPr/>
          </p:nvSpPr>
          <p:spPr bwMode="auto">
            <a:xfrm>
              <a:off x="7824193" y="4679951"/>
              <a:ext cx="825699" cy="523220"/>
            </a:xfrm>
            <a:prstGeom prst="rect">
              <a:avLst/>
            </a:prstGeom>
            <a:noFill/>
            <a:ln w="9525">
              <a:noFill/>
              <a:miter lim="800000"/>
              <a:headEnd/>
              <a:tailEnd/>
            </a:ln>
          </p:spPr>
          <p:txBody>
            <a:bodyPr wrap="square">
              <a:spAutoFit/>
            </a:bodyPr>
            <a:lstStyle/>
            <a:p>
              <a:pPr algn="ctr"/>
              <a:r>
                <a:rPr lang="en-US" sz="1400" dirty="0"/>
                <a:t>Country A</a:t>
              </a:r>
            </a:p>
          </p:txBody>
        </p:sp>
        <p:sp>
          <p:nvSpPr>
            <p:cNvPr id="10248" name="Text Box 9"/>
            <p:cNvSpPr txBox="1">
              <a:spLocks noChangeArrowheads="1"/>
            </p:cNvSpPr>
            <p:nvPr/>
          </p:nvSpPr>
          <p:spPr bwMode="auto">
            <a:xfrm>
              <a:off x="8688288" y="4681538"/>
              <a:ext cx="771228" cy="523220"/>
            </a:xfrm>
            <a:prstGeom prst="rect">
              <a:avLst/>
            </a:prstGeom>
            <a:noFill/>
            <a:ln w="9525">
              <a:noFill/>
              <a:miter lim="800000"/>
              <a:headEnd/>
              <a:tailEnd/>
            </a:ln>
          </p:spPr>
          <p:txBody>
            <a:bodyPr wrap="square">
              <a:spAutoFit/>
            </a:bodyPr>
            <a:lstStyle/>
            <a:p>
              <a:pPr algn="ctr"/>
              <a:r>
                <a:rPr lang="en-US" sz="1400" dirty="0"/>
                <a:t>Country B</a:t>
              </a:r>
            </a:p>
          </p:txBody>
        </p:sp>
        <p:sp>
          <p:nvSpPr>
            <p:cNvPr id="10249" name="Text Box 10"/>
            <p:cNvSpPr txBox="1">
              <a:spLocks noChangeArrowheads="1"/>
            </p:cNvSpPr>
            <p:nvPr/>
          </p:nvSpPr>
          <p:spPr bwMode="auto">
            <a:xfrm>
              <a:off x="9484520" y="4681538"/>
              <a:ext cx="787944" cy="523220"/>
            </a:xfrm>
            <a:prstGeom prst="rect">
              <a:avLst/>
            </a:prstGeom>
            <a:noFill/>
            <a:ln w="9525">
              <a:noFill/>
              <a:miter lim="800000"/>
              <a:headEnd/>
              <a:tailEnd/>
            </a:ln>
          </p:spPr>
          <p:txBody>
            <a:bodyPr wrap="square">
              <a:spAutoFit/>
            </a:bodyPr>
            <a:lstStyle/>
            <a:p>
              <a:pPr algn="ctr"/>
              <a:r>
                <a:rPr lang="en-US" sz="1400" dirty="0"/>
                <a:t>Country C</a:t>
              </a:r>
            </a:p>
          </p:txBody>
        </p:sp>
        <p:sp>
          <p:nvSpPr>
            <p:cNvPr id="10250" name="Line 11"/>
            <p:cNvSpPr>
              <a:spLocks noChangeShapeType="1"/>
            </p:cNvSpPr>
            <p:nvPr/>
          </p:nvSpPr>
          <p:spPr bwMode="auto">
            <a:xfrm>
              <a:off x="7986714" y="2619374"/>
              <a:ext cx="540544" cy="0"/>
            </a:xfrm>
            <a:prstGeom prst="line">
              <a:avLst/>
            </a:prstGeom>
            <a:noFill/>
            <a:ln w="76200">
              <a:solidFill>
                <a:srgbClr val="FF0000"/>
              </a:solidFill>
              <a:round/>
              <a:headEnd/>
              <a:tailEnd/>
            </a:ln>
          </p:spPr>
          <p:txBody>
            <a:bodyPr/>
            <a:lstStyle/>
            <a:p>
              <a:endParaRPr lang="en-GB"/>
            </a:p>
          </p:txBody>
        </p:sp>
        <p:sp>
          <p:nvSpPr>
            <p:cNvPr id="10251" name="Line 12"/>
            <p:cNvSpPr>
              <a:spLocks noChangeShapeType="1"/>
            </p:cNvSpPr>
            <p:nvPr/>
          </p:nvSpPr>
          <p:spPr bwMode="auto">
            <a:xfrm>
              <a:off x="8742760" y="2185986"/>
              <a:ext cx="540544" cy="0"/>
            </a:xfrm>
            <a:prstGeom prst="line">
              <a:avLst/>
            </a:prstGeom>
            <a:noFill/>
            <a:ln w="76200">
              <a:solidFill>
                <a:srgbClr val="FF0000"/>
              </a:solidFill>
              <a:round/>
              <a:headEnd/>
              <a:tailEnd/>
            </a:ln>
          </p:spPr>
          <p:txBody>
            <a:bodyPr/>
            <a:lstStyle/>
            <a:p>
              <a:endParaRPr lang="en-GB"/>
            </a:p>
          </p:txBody>
        </p:sp>
        <p:sp>
          <p:nvSpPr>
            <p:cNvPr id="10252" name="Line 13"/>
            <p:cNvSpPr>
              <a:spLocks noChangeShapeType="1"/>
            </p:cNvSpPr>
            <p:nvPr/>
          </p:nvSpPr>
          <p:spPr bwMode="auto">
            <a:xfrm>
              <a:off x="9552385" y="3698874"/>
              <a:ext cx="540544" cy="0"/>
            </a:xfrm>
            <a:prstGeom prst="line">
              <a:avLst/>
            </a:prstGeom>
            <a:noFill/>
            <a:ln w="76200">
              <a:solidFill>
                <a:srgbClr val="FF0000"/>
              </a:solidFill>
              <a:round/>
              <a:headEnd/>
              <a:tailEnd/>
            </a:ln>
          </p:spPr>
          <p:txBody>
            <a:bodyPr/>
            <a:lstStyle/>
            <a:p>
              <a:endParaRPr lang="en-GB"/>
            </a:p>
          </p:txBody>
        </p:sp>
        <p:sp>
          <p:nvSpPr>
            <p:cNvPr id="10253" name="Text Box 14"/>
            <p:cNvSpPr txBox="1">
              <a:spLocks noChangeArrowheads="1"/>
            </p:cNvSpPr>
            <p:nvPr/>
          </p:nvSpPr>
          <p:spPr bwMode="auto">
            <a:xfrm>
              <a:off x="6960396" y="2954339"/>
              <a:ext cx="838243" cy="461665"/>
            </a:xfrm>
            <a:prstGeom prst="rect">
              <a:avLst/>
            </a:prstGeom>
            <a:noFill/>
            <a:ln w="9525">
              <a:noFill/>
              <a:miter lim="800000"/>
              <a:headEnd/>
              <a:tailEnd/>
            </a:ln>
          </p:spPr>
          <p:txBody>
            <a:bodyPr wrap="none">
              <a:spAutoFit/>
            </a:bodyPr>
            <a:lstStyle/>
            <a:p>
              <a:r>
                <a:rPr lang="en-US" sz="2400" b="1" dirty="0">
                  <a:solidFill>
                    <a:srgbClr val="FF0000"/>
                  </a:solidFill>
                </a:rPr>
                <a:t>Legal</a:t>
              </a:r>
            </a:p>
          </p:txBody>
        </p:sp>
        <p:sp>
          <p:nvSpPr>
            <p:cNvPr id="10254" name="Line 16"/>
            <p:cNvSpPr>
              <a:spLocks noChangeShapeType="1"/>
            </p:cNvSpPr>
            <p:nvPr/>
          </p:nvSpPr>
          <p:spPr bwMode="auto">
            <a:xfrm>
              <a:off x="7771209" y="1827211"/>
              <a:ext cx="0" cy="2808288"/>
            </a:xfrm>
            <a:prstGeom prst="line">
              <a:avLst/>
            </a:prstGeom>
            <a:noFill/>
            <a:ln w="9525">
              <a:solidFill>
                <a:schemeClr val="tx1"/>
              </a:solidFill>
              <a:round/>
              <a:headEnd/>
              <a:tailEnd/>
            </a:ln>
          </p:spPr>
          <p:txBody>
            <a:bodyPr/>
            <a:lstStyle/>
            <a:p>
              <a:endParaRPr lang="en-GB"/>
            </a:p>
          </p:txBody>
        </p:sp>
        <p:sp>
          <p:nvSpPr>
            <p:cNvPr id="10255" name="Line 17"/>
            <p:cNvSpPr>
              <a:spLocks noChangeShapeType="1"/>
            </p:cNvSpPr>
            <p:nvPr/>
          </p:nvSpPr>
          <p:spPr bwMode="auto">
            <a:xfrm>
              <a:off x="7771209" y="4618440"/>
              <a:ext cx="2376488" cy="0"/>
            </a:xfrm>
            <a:prstGeom prst="line">
              <a:avLst/>
            </a:prstGeom>
            <a:noFill/>
            <a:ln w="9525">
              <a:solidFill>
                <a:schemeClr val="tx1"/>
              </a:solidFill>
              <a:round/>
              <a:headEnd/>
              <a:tailEnd/>
            </a:ln>
          </p:spPr>
          <p:txBody>
            <a:bodyPr/>
            <a:lstStyle/>
            <a:p>
              <a:endParaRPr lang="en-GB"/>
            </a:p>
          </p:txBody>
        </p:sp>
      </p:grpSp>
      <p:sp>
        <p:nvSpPr>
          <p:cNvPr id="2" name="Slide Number Placeholder 1"/>
          <p:cNvSpPr>
            <a:spLocks noGrp="1"/>
          </p:cNvSpPr>
          <p:nvPr>
            <p:ph type="sldNum" sz="quarter" idx="12"/>
          </p:nvPr>
        </p:nvSpPr>
        <p:spPr/>
        <p:txBody>
          <a:bodyPr/>
          <a:lstStyle/>
          <a:p>
            <a:fld id="{550D09E1-CAB4-408E-A298-59F1CA6C6FDF}" type="slidenum">
              <a:rPr lang="zh-TW" altLang="en-US" smtClean="0"/>
              <a:t>7</a:t>
            </a:fld>
            <a:endParaRPr lang="zh-TW" altLang="en-US"/>
          </a:p>
        </p:txBody>
      </p:sp>
      <p:sp>
        <p:nvSpPr>
          <p:cNvPr id="17" name="Title 1"/>
          <p:cNvSpPr>
            <a:spLocks noGrp="1"/>
          </p:cNvSpPr>
          <p:nvPr>
            <p:ph type="title"/>
          </p:nvPr>
        </p:nvSpPr>
        <p:spPr>
          <a:xfrm>
            <a:off x="348342" y="1193548"/>
            <a:ext cx="8229600" cy="1143000"/>
          </a:xfrm>
        </p:spPr>
        <p:txBody>
          <a:bodyPr/>
          <a:lstStyle/>
          <a:p>
            <a:r>
              <a:rPr lang="en-GB" dirty="0" smtClean="0">
                <a:solidFill>
                  <a:srgbClr val="006600"/>
                </a:solidFill>
              </a:rPr>
              <a:t>Variation of legality</a:t>
            </a:r>
            <a:endParaRPr lang="en-GB" dirty="0">
              <a:solidFill>
                <a:srgbClr val="006600"/>
              </a:solidFill>
            </a:endParaRPr>
          </a:p>
        </p:txBody>
      </p:sp>
    </p:spTree>
    <p:extLst>
      <p:ext uri="{BB962C8B-B14F-4D97-AF65-F5344CB8AC3E}">
        <p14:creationId xmlns:p14="http://schemas.microsoft.com/office/powerpoint/2010/main" val="1904670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1" y="2149474"/>
            <a:ext cx="10265229" cy="4525963"/>
          </a:xfrm>
        </p:spPr>
        <p:txBody>
          <a:bodyPr>
            <a:normAutofit/>
          </a:bodyPr>
          <a:lstStyle/>
          <a:p>
            <a:pPr marL="261938" lvl="1" indent="-261938">
              <a:buFont typeface="Arial" panose="020B0604020202020204" pitchFamily="34" charset="0"/>
              <a:buChar char="•"/>
            </a:pPr>
            <a:r>
              <a:rPr lang="en-GB" sz="2600" dirty="0"/>
              <a:t>Definition of applicable legislation under </a:t>
            </a:r>
            <a:r>
              <a:rPr lang="en-GB" sz="2600" dirty="0" smtClean="0"/>
              <a:t>EUTR</a:t>
            </a:r>
            <a:r>
              <a:rPr lang="en-GB" sz="2600" dirty="0"/>
              <a:t>:</a:t>
            </a:r>
          </a:p>
          <a:p>
            <a:pPr marL="795338" lvl="2" indent="-327025">
              <a:buSzPct val="80000"/>
              <a:buFont typeface="Wingdings" panose="05000000000000000000" pitchFamily="2" charset="2"/>
              <a:buChar char="§"/>
            </a:pPr>
            <a:r>
              <a:rPr lang="en-GB" sz="2600" dirty="0"/>
              <a:t>Rights to harvest timber within legally gazetted boundaries</a:t>
            </a:r>
          </a:p>
          <a:p>
            <a:pPr marL="795338" lvl="2" indent="-327025">
              <a:buSzPct val="80000"/>
              <a:buFont typeface="Wingdings" panose="05000000000000000000" pitchFamily="2" charset="2"/>
              <a:buChar char="§"/>
            </a:pPr>
            <a:r>
              <a:rPr lang="en-GB" sz="2600" dirty="0"/>
              <a:t>Payments for harvest rights and timber including </a:t>
            </a:r>
            <a:r>
              <a:rPr lang="en-GB" sz="2600" dirty="0" smtClean="0"/>
              <a:t>duties </a:t>
            </a:r>
            <a:r>
              <a:rPr lang="en-GB" sz="2600" dirty="0"/>
              <a:t>related to timber harvesting</a:t>
            </a:r>
          </a:p>
          <a:p>
            <a:pPr marL="795338" lvl="2" indent="-327025">
              <a:buSzPct val="80000"/>
              <a:buFont typeface="Wingdings" panose="05000000000000000000" pitchFamily="2" charset="2"/>
              <a:buChar char="§"/>
            </a:pPr>
            <a:r>
              <a:rPr lang="en-GB" sz="2600" dirty="0"/>
              <a:t>Timber harvesting, including environmental and forest legislation including forest management and biodiversity conservation, where directly related to timber harvesting</a:t>
            </a:r>
          </a:p>
          <a:p>
            <a:pPr marL="795338" lvl="2" indent="-327025">
              <a:buSzPct val="80000"/>
              <a:buFont typeface="Wingdings" panose="05000000000000000000" pitchFamily="2" charset="2"/>
              <a:buChar char="§"/>
            </a:pPr>
            <a:r>
              <a:rPr lang="en-GB" sz="2600" dirty="0"/>
              <a:t>Third parties’ legal rights concerning use and tenure that is affected by timber harvesting</a:t>
            </a:r>
          </a:p>
          <a:p>
            <a:pPr marL="795338" lvl="2" indent="-327025">
              <a:buSzPct val="80000"/>
              <a:buFont typeface="Wingdings" panose="05000000000000000000" pitchFamily="2" charset="2"/>
              <a:buChar char="§"/>
            </a:pPr>
            <a:r>
              <a:rPr lang="en-GB" sz="2600" dirty="0"/>
              <a:t>Trade and </a:t>
            </a:r>
            <a:r>
              <a:rPr lang="en-GB" sz="2600" dirty="0" smtClean="0"/>
              <a:t>customs, in so far as the forest sector is concerned</a:t>
            </a:r>
            <a:endParaRPr lang="en-GB" sz="2600"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t>8</a:t>
            </a:fld>
            <a:endParaRPr lang="zh-TW" altLang="en-US"/>
          </a:p>
        </p:txBody>
      </p:sp>
      <p:sp>
        <p:nvSpPr>
          <p:cNvPr id="5" name="Title 1"/>
          <p:cNvSpPr txBox="1">
            <a:spLocks/>
          </p:cNvSpPr>
          <p:nvPr/>
        </p:nvSpPr>
        <p:spPr>
          <a:xfrm>
            <a:off x="348342" y="119354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EU TR – definition of legality</a:t>
            </a:r>
            <a:endParaRPr lang="en-GB" dirty="0">
              <a:solidFill>
                <a:srgbClr val="006600"/>
              </a:solidFill>
            </a:endParaRPr>
          </a:p>
        </p:txBody>
      </p:sp>
    </p:spTree>
    <p:extLst>
      <p:ext uri="{BB962C8B-B14F-4D97-AF65-F5344CB8AC3E}">
        <p14:creationId xmlns:p14="http://schemas.microsoft.com/office/powerpoint/2010/main" val="1031643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48342" y="1202056"/>
            <a:ext cx="11500310" cy="1143000"/>
          </a:xfrm>
        </p:spPr>
        <p:txBody>
          <a:bodyPr>
            <a:normAutofit/>
          </a:bodyPr>
          <a:lstStyle/>
          <a:p>
            <a:r>
              <a:rPr lang="en-US" dirty="0" smtClean="0">
                <a:solidFill>
                  <a:srgbClr val="006600"/>
                </a:solidFill>
              </a:rPr>
              <a:t>What are the differences between verification and certification?</a:t>
            </a:r>
          </a:p>
        </p:txBody>
      </p:sp>
      <p:sp>
        <p:nvSpPr>
          <p:cNvPr id="6147" name="Content Placeholder 2"/>
          <p:cNvSpPr>
            <a:spLocks noGrp="1"/>
          </p:cNvSpPr>
          <p:nvPr>
            <p:ph idx="1"/>
          </p:nvPr>
        </p:nvSpPr>
        <p:spPr>
          <a:xfrm>
            <a:off x="348342" y="2206625"/>
            <a:ext cx="10167257" cy="4525963"/>
          </a:xfrm>
        </p:spPr>
        <p:txBody>
          <a:bodyPr>
            <a:normAutofit/>
          </a:bodyPr>
          <a:lstStyle/>
          <a:p>
            <a:r>
              <a:rPr lang="en-GB" b="1" dirty="0">
                <a:solidFill>
                  <a:srgbClr val="006600"/>
                </a:solidFill>
              </a:rPr>
              <a:t>Verification</a:t>
            </a:r>
            <a:r>
              <a:rPr lang="en-GB" dirty="0"/>
              <a:t> </a:t>
            </a:r>
          </a:p>
          <a:p>
            <a:pPr lvl="1">
              <a:buSzPct val="80000"/>
              <a:buFont typeface="Wingdings" panose="05000000000000000000" pitchFamily="2" charset="2"/>
              <a:buChar char="§"/>
            </a:pPr>
            <a:r>
              <a:rPr lang="en-GB" dirty="0" smtClean="0"/>
              <a:t>Usually refer to legality verification</a:t>
            </a:r>
          </a:p>
          <a:p>
            <a:pPr lvl="1">
              <a:buSzPct val="80000"/>
              <a:buFont typeface="Wingdings" panose="05000000000000000000" pitchFamily="2" charset="2"/>
              <a:buChar char="§"/>
            </a:pPr>
            <a:r>
              <a:rPr lang="en-GB" dirty="0" smtClean="0"/>
              <a:t>Certification bodies (CBs) undertake audits against their own or other people’s standards (i.e. CB guarantees quality)</a:t>
            </a:r>
          </a:p>
          <a:p>
            <a:pPr lvl="1">
              <a:buSzPct val="80000"/>
              <a:buFont typeface="Wingdings" panose="05000000000000000000" pitchFamily="2" charset="2"/>
              <a:buChar char="§"/>
            </a:pPr>
            <a:r>
              <a:rPr lang="en-GB" dirty="0" smtClean="0"/>
              <a:t>Other organisations undertake audits against their own or other people’s standards (often second party)</a:t>
            </a:r>
            <a:endParaRPr lang="en-US" dirty="0" smtClean="0"/>
          </a:p>
          <a:p>
            <a:r>
              <a:rPr lang="en-GB" b="1" dirty="0">
                <a:solidFill>
                  <a:srgbClr val="006600"/>
                </a:solidFill>
              </a:rPr>
              <a:t>Certification </a:t>
            </a:r>
          </a:p>
          <a:p>
            <a:pPr lvl="1">
              <a:buSzPct val="80000"/>
              <a:buFont typeface="Wingdings" panose="05000000000000000000" pitchFamily="2" charset="2"/>
              <a:buChar char="§"/>
            </a:pPr>
            <a:r>
              <a:rPr lang="en-GB" dirty="0" smtClean="0"/>
              <a:t>Certification bodies carry out audits against internationally accredited forest management certification schemes (i.e. scheme guarantees quality)</a:t>
            </a:r>
          </a:p>
          <a:p>
            <a:endParaRPr lang="en-GB" dirty="0" smtClean="0"/>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t>9</a:t>
            </a:fld>
            <a:endParaRPr lang="zh-TW" altLang="en-US"/>
          </a:p>
        </p:txBody>
      </p:sp>
    </p:spTree>
    <p:extLst>
      <p:ext uri="{BB962C8B-B14F-4D97-AF65-F5344CB8AC3E}">
        <p14:creationId xmlns:p14="http://schemas.microsoft.com/office/powerpoint/2010/main" val="749650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0B6B9-8D27-4599-A5C9-743F9825D9FD}">
  <ds:schemaRef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9ABC2C65-BECB-4318-A5EF-D8CE72CA14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2257</Words>
  <Application>Microsoft Office PowerPoint</Application>
  <PresentationFormat>Benutzerdefiniert</PresentationFormat>
  <Paragraphs>288</Paragraphs>
  <Slides>26</Slides>
  <Notes>23</Notes>
  <HiddenSlides>0</HiddenSlides>
  <MMClips>0</MMClips>
  <ScaleCrop>false</ScaleCrop>
  <HeadingPairs>
    <vt:vector size="4" baseType="variant">
      <vt:variant>
        <vt:lpstr>Design</vt:lpstr>
      </vt:variant>
      <vt:variant>
        <vt:i4>3</vt:i4>
      </vt:variant>
      <vt:variant>
        <vt:lpstr>Folientitel</vt:lpstr>
      </vt:variant>
      <vt:variant>
        <vt:i4>26</vt:i4>
      </vt:variant>
    </vt:vector>
  </HeadingPairs>
  <TitlesOfParts>
    <vt:vector size="29" baseType="lpstr">
      <vt:lpstr>Office Theme</vt:lpstr>
      <vt:lpstr>1_Office Theme</vt:lpstr>
      <vt:lpstr>2_Office Theme</vt:lpstr>
      <vt:lpstr>Important: legal notice PLEASE READ</vt:lpstr>
      <vt:lpstr>EU Timber Regulation Training of Trainers</vt:lpstr>
      <vt:lpstr>What is legal timber?</vt:lpstr>
      <vt:lpstr>Ensuring legality of timber</vt:lpstr>
      <vt:lpstr>Why legality?</vt:lpstr>
      <vt:lpstr>Definitions of legality</vt:lpstr>
      <vt:lpstr>Variation of legality</vt:lpstr>
      <vt:lpstr>PowerPoint-Präsentation</vt:lpstr>
      <vt:lpstr>What are the differences between verification and certification?</vt:lpstr>
      <vt:lpstr>Legality verification schemes (1/2)</vt:lpstr>
      <vt:lpstr>Legality verification schemes (2/2)</vt:lpstr>
      <vt:lpstr>Verification of legal origin and legal compliance</vt:lpstr>
      <vt:lpstr>Different legality verification schemes</vt:lpstr>
      <vt:lpstr>How does it work?</vt:lpstr>
      <vt:lpstr>Legality verification schemes</vt:lpstr>
      <vt:lpstr>Assessment of available schemes</vt:lpstr>
      <vt:lpstr>Assessment results</vt:lpstr>
      <vt:lpstr>Chain of Custody requirements (1/3)</vt:lpstr>
      <vt:lpstr>Chain of Custody requirements (2/3)</vt:lpstr>
      <vt:lpstr>Chain of Custody requirements (3/3)</vt:lpstr>
      <vt:lpstr>Chain of Custody approach (1/3)</vt:lpstr>
      <vt:lpstr>Chain of Custody approach (2/3)</vt:lpstr>
      <vt:lpstr>Chain of Custody approach (3/3)</vt:lpstr>
      <vt:lpstr>Verification requirements</vt:lpstr>
      <vt:lpstr>Summary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90</cp:revision>
  <dcterms:created xsi:type="dcterms:W3CDTF">2013-11-14T15:38:49Z</dcterms:created>
  <dcterms:modified xsi:type="dcterms:W3CDTF">2015-01-26T22:26:20Z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